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handoutMasterIdLst>
    <p:handoutMasterId r:id="rId28"/>
  </p:handoutMasterIdLst>
  <p:sldIdLst>
    <p:sldId id="305" r:id="rId2"/>
    <p:sldId id="306" r:id="rId3"/>
    <p:sldId id="307" r:id="rId4"/>
    <p:sldId id="311" r:id="rId5"/>
    <p:sldId id="313" r:id="rId6"/>
    <p:sldId id="314" r:id="rId7"/>
    <p:sldId id="330" r:id="rId8"/>
    <p:sldId id="312" r:id="rId9"/>
    <p:sldId id="315" r:id="rId10"/>
    <p:sldId id="316" r:id="rId11"/>
    <p:sldId id="317" r:id="rId12"/>
    <p:sldId id="318" r:id="rId13"/>
    <p:sldId id="308" r:id="rId14"/>
    <p:sldId id="319" r:id="rId15"/>
    <p:sldId id="309" r:id="rId16"/>
    <p:sldId id="320" r:id="rId17"/>
    <p:sldId id="321" r:id="rId18"/>
    <p:sldId id="322" r:id="rId19"/>
    <p:sldId id="323" r:id="rId20"/>
    <p:sldId id="324" r:id="rId21"/>
    <p:sldId id="325" r:id="rId22"/>
    <p:sldId id="326" r:id="rId23"/>
    <p:sldId id="327" r:id="rId24"/>
    <p:sldId id="328" r:id="rId25"/>
    <p:sldId id="329" r:id="rId26"/>
  </p:sldIdLst>
  <p:sldSz cx="9906000" cy="6858000" type="A4"/>
  <p:notesSz cx="6805613" cy="9939338"/>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3C09F-0010-2000-C21D-94A4D27A2320}" v="3" dt="2021-04-21T10:49:35.009"/>
    <p1510:client id="{959DEDDC-666B-3446-E08D-E88C2DFCFA81}" v="248" dt="2021-04-21T15:27:16.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041" autoAdjust="0"/>
    <p:restoredTop sz="87463" autoAdjust="0"/>
  </p:normalViewPr>
  <p:slideViewPr>
    <p:cSldViewPr>
      <p:cViewPr varScale="1">
        <p:scale>
          <a:sx n="95" d="100"/>
          <a:sy n="95" d="100"/>
        </p:scale>
        <p:origin x="184" y="664"/>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2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AD08AE-AF69-F54B-9971-95A8663A1DB9}"/>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Arial" charset="0"/>
              </a:defRPr>
            </a:lvl1pPr>
          </a:lstStyle>
          <a:p>
            <a:pPr>
              <a:defRPr/>
            </a:pPr>
            <a:endParaRPr lang="en-ZA"/>
          </a:p>
        </p:txBody>
      </p:sp>
      <p:sp>
        <p:nvSpPr>
          <p:cNvPr id="3" name="Date Placeholder 2">
            <a:extLst>
              <a:ext uri="{FF2B5EF4-FFF2-40B4-BE49-F238E27FC236}">
                <a16:creationId xmlns:a16="http://schemas.microsoft.com/office/drawing/2014/main" id="{0E1DB941-5BD1-3744-A1C9-E152A5BB486D}"/>
              </a:ext>
            </a:extLst>
          </p:cNvPr>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Arial" charset="0"/>
              </a:defRPr>
            </a:lvl1pPr>
          </a:lstStyle>
          <a:p>
            <a:pPr>
              <a:defRPr/>
            </a:pPr>
            <a:fld id="{2DDFC658-25D2-1D4D-8149-95E703D5BB74}" type="datetimeFigureOut">
              <a:rPr lang="en-ZA"/>
              <a:pPr>
                <a:defRPr/>
              </a:pPr>
              <a:t>2021/04/21</a:t>
            </a:fld>
            <a:endParaRPr lang="en-ZA"/>
          </a:p>
        </p:txBody>
      </p:sp>
      <p:sp>
        <p:nvSpPr>
          <p:cNvPr id="4" name="Footer Placeholder 3">
            <a:extLst>
              <a:ext uri="{FF2B5EF4-FFF2-40B4-BE49-F238E27FC236}">
                <a16:creationId xmlns:a16="http://schemas.microsoft.com/office/drawing/2014/main" id="{8BB75B89-DCEB-7543-9B2A-1762678AC047}"/>
              </a:ext>
            </a:extLst>
          </p:cNvPr>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Arial" charset="0"/>
              </a:defRPr>
            </a:lvl1pPr>
          </a:lstStyle>
          <a:p>
            <a:pPr>
              <a:defRPr/>
            </a:pPr>
            <a:endParaRPr lang="en-ZA"/>
          </a:p>
        </p:txBody>
      </p:sp>
      <p:sp>
        <p:nvSpPr>
          <p:cNvPr id="5" name="Slide Number Placeholder 4">
            <a:extLst>
              <a:ext uri="{FF2B5EF4-FFF2-40B4-BE49-F238E27FC236}">
                <a16:creationId xmlns:a16="http://schemas.microsoft.com/office/drawing/2014/main" id="{34E5F1F5-DACD-D445-AC27-0FC66FC651AB}"/>
              </a:ext>
            </a:extLst>
          </p:cNvPr>
          <p:cNvSpPr>
            <a:spLocks noGrp="1"/>
          </p:cNvSpPr>
          <p:nvPr>
            <p:ph type="sldNum" sz="quarter" idx="3"/>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6A6C3DA-111D-9F41-A628-8CE49B1680B0}" type="slidenum">
              <a:rPr lang="en-ZA" altLang="en-US"/>
              <a:pPr>
                <a:defRPr/>
              </a:pPr>
              <a:t>‹#›</a:t>
            </a:fld>
            <a:endParaRPr lang="en-Z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33D8FEF-9E34-754B-9AE2-BC21443E478A}"/>
              </a:ext>
            </a:extLst>
          </p:cNvPr>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GB"/>
          </a:p>
        </p:txBody>
      </p:sp>
      <p:sp>
        <p:nvSpPr>
          <p:cNvPr id="3075" name="Rectangle 3">
            <a:extLst>
              <a:ext uri="{FF2B5EF4-FFF2-40B4-BE49-F238E27FC236}">
                <a16:creationId xmlns:a16="http://schemas.microsoft.com/office/drawing/2014/main" id="{F48E897C-328E-F545-9B27-36EE3E697264}"/>
              </a:ext>
            </a:extLst>
          </p:cNvPr>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Arial" charset="0"/>
              </a:defRPr>
            </a:lvl1pPr>
          </a:lstStyle>
          <a:p>
            <a:pPr>
              <a:defRPr/>
            </a:pPr>
            <a:endParaRPr lang="en-GB"/>
          </a:p>
        </p:txBody>
      </p:sp>
      <p:sp>
        <p:nvSpPr>
          <p:cNvPr id="19460" name="Rectangle 4">
            <a:extLst>
              <a:ext uri="{FF2B5EF4-FFF2-40B4-BE49-F238E27FC236}">
                <a16:creationId xmlns:a16="http://schemas.microsoft.com/office/drawing/2014/main" id="{1A437290-95D9-5941-9FF7-D8FD088C69E8}"/>
              </a:ext>
            </a:extLst>
          </p:cNvPr>
          <p:cNvSpPr>
            <a:spLocks noGrp="1" noRot="1" noChangeAspect="1" noChangeArrowheads="1" noTextEdit="1"/>
          </p:cNvSpPr>
          <p:nvPr>
            <p:ph type="sldImg" idx="2"/>
          </p:nvPr>
        </p:nvSpPr>
        <p:spPr bwMode="auto">
          <a:xfrm>
            <a:off x="712788" y="746125"/>
            <a:ext cx="5380037"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70B7FB7-CD10-414E-9A20-A673CD35D4AC}"/>
              </a:ext>
            </a:extLst>
          </p:cNvPr>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a:extLst>
              <a:ext uri="{FF2B5EF4-FFF2-40B4-BE49-F238E27FC236}">
                <a16:creationId xmlns:a16="http://schemas.microsoft.com/office/drawing/2014/main" id="{EB30AB60-B6A9-C940-A2E8-A8B518994829}"/>
              </a:ext>
            </a:extLst>
          </p:cNvPr>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Arial" charset="0"/>
              </a:defRPr>
            </a:lvl1pPr>
          </a:lstStyle>
          <a:p>
            <a:pPr>
              <a:defRPr/>
            </a:pPr>
            <a:endParaRPr lang="en-GB"/>
          </a:p>
        </p:txBody>
      </p:sp>
      <p:sp>
        <p:nvSpPr>
          <p:cNvPr id="3079" name="Rectangle 7">
            <a:extLst>
              <a:ext uri="{FF2B5EF4-FFF2-40B4-BE49-F238E27FC236}">
                <a16:creationId xmlns:a16="http://schemas.microsoft.com/office/drawing/2014/main" id="{4239EF68-EAD6-F644-861E-75360C4E1C3A}"/>
              </a:ext>
            </a:extLst>
          </p:cNvPr>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fld id="{BE30C010-D7FA-944D-B50B-61603C65E08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Harry_Markowitz" TargetMode="External"/><Relationship Id="rId3" Type="http://schemas.openxmlformats.org/officeDocument/2006/relationships/hyperlink" Target="http://en.wikipedia.org/wiki/Currency_risk" TargetMode="External"/><Relationship Id="rId7" Type="http://schemas.openxmlformats.org/officeDocument/2006/relationships/hyperlink" Target="http://en.wikipedia.org/wiki/Modern_portfolio_theory"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Market_risk" TargetMode="External"/><Relationship Id="rId5" Type="http://schemas.openxmlformats.org/officeDocument/2006/relationships/hyperlink" Target="http://en.wikipedia.org/wiki/Financial_risk" TargetMode="External"/><Relationship Id="rId4" Type="http://schemas.openxmlformats.org/officeDocument/2006/relationships/hyperlink" Target="http://en.wikipedia.org/wiki/Liquidity_risk"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6BC7689-AD13-B24F-BF5B-BFC1665C99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BF8A322-BDDE-FC41-8744-D59BE29A0B56}" type="slidenum">
              <a:rPr lang="en-GB" altLang="en-US">
                <a:latin typeface="Arial" panose="020B0604020202020204" pitchFamily="34" charset="0"/>
              </a:rPr>
              <a:pPr eaLnBrk="1" hangingPunct="1"/>
              <a:t>1</a:t>
            </a:fld>
            <a:endParaRPr lang="en-GB" altLang="en-US">
              <a:latin typeface="Arial" panose="020B0604020202020204" pitchFamily="34" charset="0"/>
            </a:endParaRPr>
          </a:p>
        </p:txBody>
      </p:sp>
      <p:sp>
        <p:nvSpPr>
          <p:cNvPr id="31747" name="Rectangle 2">
            <a:extLst>
              <a:ext uri="{FF2B5EF4-FFF2-40B4-BE49-F238E27FC236}">
                <a16:creationId xmlns:a16="http://schemas.microsoft.com/office/drawing/2014/main" id="{89B4D96E-759A-4B43-868B-7FB8896683BD}"/>
              </a:ext>
            </a:extLst>
          </p:cNvPr>
          <p:cNvSpPr>
            <a:spLocks noGrp="1" noRot="1" noChangeAspect="1" noChangeArrowheads="1" noTextEdit="1"/>
          </p:cNvSpPr>
          <p:nvPr>
            <p:ph type="sldImg"/>
          </p:nvPr>
        </p:nvSpPr>
        <p:spPr>
          <a:xfrm>
            <a:off x="714375" y="746125"/>
            <a:ext cx="5380038" cy="3725863"/>
          </a:xfrm>
          <a:ln/>
        </p:spPr>
      </p:sp>
      <p:sp>
        <p:nvSpPr>
          <p:cNvPr id="31748" name="Rectangle 3">
            <a:extLst>
              <a:ext uri="{FF2B5EF4-FFF2-40B4-BE49-F238E27FC236}">
                <a16:creationId xmlns:a16="http://schemas.microsoft.com/office/drawing/2014/main" id="{C1E9B4E0-B8B2-2146-834F-5A15FFB5D5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This summary CAN be used on completion of the group discussion and peer assessments, IF YOU FEEL ANY POINTS ON COMPLIANCE NEED TO BE CLARIFIED.</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If you are satisfied with the knowledge, skills and attitude relating to compliance demonstrated then </a:t>
            </a:r>
            <a:r>
              <a:rPr lang="en-US" altLang="en-US" u="sng">
                <a:latin typeface="Arial" panose="020B0604020202020204" pitchFamily="34" charset="0"/>
                <a:cs typeface="Arial" panose="020B0604020202020204" pitchFamily="34" charset="0"/>
              </a:rPr>
              <a:t>skip the next 5 slides</a:t>
            </a:r>
            <a:r>
              <a:rPr lang="en-US" altLang="en-US">
                <a:latin typeface="Arial" panose="020B0604020202020204" pitchFamily="34" charset="0"/>
                <a:cs typeface="Arial" panose="020B0604020202020204" pitchFamily="34" charset="0"/>
              </a:rPr>
              <a:t> and move to the ETHICS segment.</a:t>
            </a:r>
          </a:p>
          <a:p>
            <a:pPr eaLnBrk="1" hangingPunct="1"/>
            <a:endParaRPr lang="en-US"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2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09791E2-3005-7442-9FF5-91FB0B6C4E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68BB351-82C4-0645-90FD-B1575ED38F5D}" type="slidenum">
              <a:rPr lang="en-GB" altLang="en-US">
                <a:latin typeface="Arial" panose="020B0604020202020204" pitchFamily="34" charset="0"/>
              </a:rPr>
              <a:pPr eaLnBrk="1" hangingPunct="1"/>
              <a:t>11</a:t>
            </a:fld>
            <a:endParaRPr lang="en-GB" altLang="en-US">
              <a:latin typeface="Arial" panose="020B0604020202020204" pitchFamily="34" charset="0"/>
            </a:endParaRPr>
          </a:p>
        </p:txBody>
      </p:sp>
      <p:sp>
        <p:nvSpPr>
          <p:cNvPr id="40963" name="Rectangle 2">
            <a:extLst>
              <a:ext uri="{FF2B5EF4-FFF2-40B4-BE49-F238E27FC236}">
                <a16:creationId xmlns:a16="http://schemas.microsoft.com/office/drawing/2014/main" id="{4E5DF655-E6B3-7B45-AA70-81E45D5177F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076E5FB-B318-5642-9D4A-6F10468857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800">
                <a:latin typeface="Arial" panose="020B0604020202020204" pitchFamily="34" charset="0"/>
                <a:cs typeface="Arial" panose="020B0604020202020204" pitchFamily="34" charset="0"/>
              </a:rPr>
              <a:t>Below is an illustration of the different risk categories by combining different asset classes. </a:t>
            </a:r>
          </a:p>
          <a:p>
            <a:pPr eaLnBrk="1" hangingPunct="1">
              <a:lnSpc>
                <a:spcPct val="80000"/>
              </a:lnSpc>
            </a:pPr>
            <a:r>
              <a:rPr lang="en-US" altLang="en-US" sz="800">
                <a:latin typeface="Arial" panose="020B0604020202020204" pitchFamily="34" charset="0"/>
                <a:cs typeface="Arial" panose="020B0604020202020204" pitchFamily="34" charset="0"/>
              </a:rPr>
              <a:t>Note:  These are only indicative and may vary from client to client. There are also different levels other than those discussed here.</a:t>
            </a:r>
          </a:p>
          <a:p>
            <a:pPr eaLnBrk="1" hangingPunct="1">
              <a:lnSpc>
                <a:spcPct val="80000"/>
              </a:lnSpc>
            </a:pPr>
            <a:r>
              <a:rPr lang="en-US" altLang="en-US" sz="800">
                <a:latin typeface="Arial" panose="020B0604020202020204" pitchFamily="34" charset="0"/>
                <a:cs typeface="Arial" panose="020B0604020202020204" pitchFamily="34" charset="0"/>
              </a:rPr>
              <a:t>(a)	Conservative</a:t>
            </a:r>
          </a:p>
          <a:p>
            <a:pPr eaLnBrk="1" hangingPunct="1">
              <a:lnSpc>
                <a:spcPct val="80000"/>
              </a:lnSpc>
            </a:pPr>
            <a:r>
              <a:rPr lang="en-US" altLang="en-US" sz="800">
                <a:latin typeface="Arial" panose="020B0604020202020204" pitchFamily="34" charset="0"/>
                <a:cs typeface="Arial" panose="020B0604020202020204" pitchFamily="34" charset="0"/>
              </a:rPr>
              <a:t>This investor has very little appetite for risk and is looking for long-term capital preservation. There is little possibility of growth in this portfolio and the asset types comprise mostly of cash and bonds. A typical split will be –</a:t>
            </a:r>
          </a:p>
          <a:p>
            <a:pPr eaLnBrk="1" hangingPunct="1">
              <a:lnSpc>
                <a:spcPct val="80000"/>
              </a:lnSpc>
            </a:pPr>
            <a:r>
              <a:rPr lang="en-US" altLang="en-US" sz="800">
                <a:latin typeface="Arial" panose="020B0604020202020204" pitchFamily="34" charset="0"/>
                <a:cs typeface="Arial" panose="020B0604020202020204" pitchFamily="34" charset="0"/>
              </a:rPr>
              <a:t>•	30% cash;</a:t>
            </a:r>
          </a:p>
          <a:p>
            <a:pPr eaLnBrk="1" hangingPunct="1">
              <a:lnSpc>
                <a:spcPct val="80000"/>
              </a:lnSpc>
            </a:pPr>
            <a:r>
              <a:rPr lang="en-US" altLang="en-US" sz="800">
                <a:latin typeface="Arial" panose="020B0604020202020204" pitchFamily="34" charset="0"/>
                <a:cs typeface="Arial" panose="020B0604020202020204" pitchFamily="34" charset="0"/>
              </a:rPr>
              <a:t>•	55% bonds;</a:t>
            </a:r>
          </a:p>
          <a:p>
            <a:pPr eaLnBrk="1" hangingPunct="1">
              <a:lnSpc>
                <a:spcPct val="80000"/>
              </a:lnSpc>
            </a:pPr>
            <a:r>
              <a:rPr lang="en-US" altLang="en-US" sz="800">
                <a:latin typeface="Arial" panose="020B0604020202020204" pitchFamily="34" charset="0"/>
                <a:cs typeface="Arial" panose="020B0604020202020204" pitchFamily="34" charset="0"/>
              </a:rPr>
              <a:t>•	15% equities.</a:t>
            </a:r>
          </a:p>
          <a:p>
            <a:pPr eaLnBrk="1" hangingPunct="1">
              <a:lnSpc>
                <a:spcPct val="80000"/>
              </a:lnSpc>
            </a:pPr>
            <a:r>
              <a:rPr lang="en-US" altLang="en-US" sz="800">
                <a:latin typeface="Arial" panose="020B0604020202020204" pitchFamily="34" charset="0"/>
                <a:cs typeface="Arial" panose="020B0604020202020204" pitchFamily="34" charset="0"/>
              </a:rPr>
              <a:t>(b)	Moderate</a:t>
            </a:r>
          </a:p>
          <a:p>
            <a:pPr eaLnBrk="1" hangingPunct="1">
              <a:lnSpc>
                <a:spcPct val="80000"/>
              </a:lnSpc>
            </a:pPr>
            <a:r>
              <a:rPr lang="en-US" altLang="en-US" sz="800">
                <a:latin typeface="Arial" panose="020B0604020202020204" pitchFamily="34" charset="0"/>
                <a:cs typeface="Arial" panose="020B0604020202020204" pitchFamily="34" charset="0"/>
              </a:rPr>
              <a:t>The moderate investor is someone who seeks both income and growth. The equity portion slightly outweighs the cash and bond portions. He wants to smooth out the volatility of the portfolio and is seeking long-term growth together with short-term income. The portfolio breakdown is usually as follows –</a:t>
            </a:r>
          </a:p>
          <a:p>
            <a:pPr eaLnBrk="1" hangingPunct="1">
              <a:lnSpc>
                <a:spcPct val="80000"/>
              </a:lnSpc>
            </a:pPr>
            <a:r>
              <a:rPr lang="en-US" altLang="en-US" sz="800">
                <a:latin typeface="Arial" panose="020B0604020202020204" pitchFamily="34" charset="0"/>
                <a:cs typeface="Arial" panose="020B0604020202020204" pitchFamily="34" charset="0"/>
              </a:rPr>
              <a:t>•	10% cash;</a:t>
            </a:r>
          </a:p>
          <a:p>
            <a:pPr eaLnBrk="1" hangingPunct="1">
              <a:lnSpc>
                <a:spcPct val="80000"/>
              </a:lnSpc>
            </a:pPr>
            <a:r>
              <a:rPr lang="en-US" altLang="en-US" sz="800">
                <a:latin typeface="Arial" panose="020B0604020202020204" pitchFamily="34" charset="0"/>
                <a:cs typeface="Arial" panose="020B0604020202020204" pitchFamily="34" charset="0"/>
              </a:rPr>
              <a:t>•	35% bonds;</a:t>
            </a:r>
          </a:p>
          <a:p>
            <a:pPr eaLnBrk="1" hangingPunct="1">
              <a:lnSpc>
                <a:spcPct val="80000"/>
              </a:lnSpc>
            </a:pPr>
            <a:r>
              <a:rPr lang="en-US" altLang="en-US" sz="800">
                <a:latin typeface="Arial" panose="020B0604020202020204" pitchFamily="34" charset="0"/>
                <a:cs typeface="Arial" panose="020B0604020202020204" pitchFamily="34" charset="0"/>
              </a:rPr>
              <a:t>•	55% equities.</a:t>
            </a:r>
          </a:p>
          <a:p>
            <a:pPr eaLnBrk="1" hangingPunct="1">
              <a:lnSpc>
                <a:spcPct val="80000"/>
              </a:lnSpc>
            </a:pPr>
            <a:r>
              <a:rPr lang="en-US" altLang="en-US" sz="800">
                <a:latin typeface="Arial" panose="020B0604020202020204" pitchFamily="34" charset="0"/>
                <a:cs typeface="Arial" panose="020B0604020202020204" pitchFamily="34" charset="0"/>
              </a:rPr>
              <a:t>(c)	Aggressive</a:t>
            </a:r>
          </a:p>
          <a:p>
            <a:pPr eaLnBrk="1" hangingPunct="1">
              <a:lnSpc>
                <a:spcPct val="80000"/>
              </a:lnSpc>
            </a:pPr>
            <a:r>
              <a:rPr lang="en-US" altLang="en-US" sz="800">
                <a:latin typeface="Arial" panose="020B0604020202020204" pitchFamily="34" charset="0"/>
                <a:cs typeface="Arial" panose="020B0604020202020204" pitchFamily="34" charset="0"/>
              </a:rPr>
              <a:t>The aggressive investor has a high tolerance for risk and seeks high growth opportunities. This portfolio can however be very volatile and should be considered within a long-term strategy. If, however, the investor is doing lifestyle planning, this option might be necessary to meet stated goals and objectives. The portfolio breakdown usually comprises of –</a:t>
            </a:r>
          </a:p>
          <a:p>
            <a:pPr eaLnBrk="1" hangingPunct="1">
              <a:lnSpc>
                <a:spcPct val="80000"/>
              </a:lnSpc>
            </a:pPr>
            <a:r>
              <a:rPr lang="en-US" altLang="en-US" sz="800">
                <a:latin typeface="Arial" panose="020B0604020202020204" pitchFamily="34" charset="0"/>
                <a:cs typeface="Arial" panose="020B0604020202020204" pitchFamily="34" charset="0"/>
              </a:rPr>
              <a:t>•	5% cash;</a:t>
            </a:r>
          </a:p>
          <a:p>
            <a:pPr eaLnBrk="1" hangingPunct="1">
              <a:lnSpc>
                <a:spcPct val="80000"/>
              </a:lnSpc>
            </a:pPr>
            <a:r>
              <a:rPr lang="en-US" altLang="en-US" sz="800">
                <a:latin typeface="Arial" panose="020B0604020202020204" pitchFamily="34" charset="0"/>
                <a:cs typeface="Arial" panose="020B0604020202020204" pitchFamily="34" charset="0"/>
              </a:rPr>
              <a:t>•	10% bonds;</a:t>
            </a:r>
          </a:p>
          <a:p>
            <a:pPr eaLnBrk="1" hangingPunct="1">
              <a:lnSpc>
                <a:spcPct val="80000"/>
              </a:lnSpc>
            </a:pPr>
            <a:r>
              <a:rPr lang="en-US" altLang="en-US" sz="800">
                <a:latin typeface="Arial" panose="020B0604020202020204" pitchFamily="34" charset="0"/>
                <a:cs typeface="Arial" panose="020B0604020202020204" pitchFamily="34" charset="0"/>
              </a:rPr>
              <a:t>•	85% equities.</a:t>
            </a:r>
          </a:p>
          <a:p>
            <a:pPr eaLnBrk="1" hangingPunct="1">
              <a:lnSpc>
                <a:spcPct val="80000"/>
              </a:lnSpc>
            </a:pPr>
            <a:r>
              <a:rPr lang="en-US" altLang="en-US" sz="800">
                <a:latin typeface="Arial" panose="020B0604020202020204" pitchFamily="34" charset="0"/>
                <a:cs typeface="Arial" panose="020B0604020202020204" pitchFamily="34" charset="0"/>
              </a:rPr>
              <a:t>1.5.2	Return</a:t>
            </a:r>
          </a:p>
          <a:p>
            <a:pPr eaLnBrk="1" hangingPunct="1">
              <a:lnSpc>
                <a:spcPct val="80000"/>
              </a:lnSpc>
            </a:pPr>
            <a:r>
              <a:rPr lang="en-US" altLang="en-US" sz="800">
                <a:latin typeface="Arial" panose="020B0604020202020204" pitchFamily="34" charset="0"/>
                <a:cs typeface="Arial" panose="020B0604020202020204" pitchFamily="34" charset="0"/>
              </a:rPr>
              <a:t>The second factor a financial planner should consider when drafting an investment plan is the return of the various asset types. There are also different factors that affect the return of an investment. They are as follows –</a:t>
            </a:r>
          </a:p>
          <a:p>
            <a:pPr eaLnBrk="1" hangingPunct="1">
              <a:lnSpc>
                <a:spcPct val="80000"/>
              </a:lnSpc>
            </a:pPr>
            <a:r>
              <a:rPr lang="en-US" altLang="en-US" sz="800">
                <a:latin typeface="Arial" panose="020B0604020202020204" pitchFamily="34" charset="0"/>
                <a:cs typeface="Arial" panose="020B0604020202020204" pitchFamily="34" charset="0"/>
              </a:rPr>
              <a:t>(a)	Asset type</a:t>
            </a:r>
          </a:p>
          <a:p>
            <a:pPr eaLnBrk="1" hangingPunct="1">
              <a:lnSpc>
                <a:spcPct val="80000"/>
              </a:lnSpc>
            </a:pPr>
            <a:r>
              <a:rPr lang="en-US" altLang="en-US" sz="800">
                <a:latin typeface="Arial" panose="020B0604020202020204" pitchFamily="34" charset="0"/>
                <a:cs typeface="Arial" panose="020B0604020202020204" pitchFamily="34" charset="0"/>
              </a:rPr>
              <a:t>The different asset types are discussed in detail in Part 2 of this work. What follows is a brief overview of the various asset types available and the expected performance thereof. The following asset types have been identified –</a:t>
            </a:r>
          </a:p>
          <a:p>
            <a:pPr eaLnBrk="1" hangingPunct="1">
              <a:lnSpc>
                <a:spcPct val="80000"/>
              </a:lnSpc>
            </a:pPr>
            <a:r>
              <a:rPr lang="en-US" altLang="en-US" sz="800">
                <a:latin typeface="Arial" panose="020B0604020202020204" pitchFamily="34" charset="0"/>
                <a:cs typeface="Arial" panose="020B0604020202020204" pitchFamily="34" charset="0"/>
              </a:rPr>
              <a:t>•	money market instruments;</a:t>
            </a:r>
          </a:p>
          <a:p>
            <a:pPr eaLnBrk="1" hangingPunct="1">
              <a:lnSpc>
                <a:spcPct val="80000"/>
              </a:lnSpc>
            </a:pPr>
            <a:r>
              <a:rPr lang="en-US" altLang="en-US" sz="800">
                <a:latin typeface="Arial" panose="020B0604020202020204" pitchFamily="34" charset="0"/>
                <a:cs typeface="Arial" panose="020B0604020202020204" pitchFamily="34" charset="0"/>
              </a:rPr>
              <a:t>	–	cash;</a:t>
            </a:r>
          </a:p>
          <a:p>
            <a:pPr eaLnBrk="1" hangingPunct="1">
              <a:lnSpc>
                <a:spcPct val="80000"/>
              </a:lnSpc>
            </a:pPr>
            <a:r>
              <a:rPr lang="en-US" altLang="en-US" sz="800">
                <a:latin typeface="Arial" panose="020B0604020202020204" pitchFamily="34" charset="0"/>
                <a:cs typeface="Arial" panose="020B0604020202020204" pitchFamily="34" charset="0"/>
              </a:rPr>
              <a:t>	–	bankers acceptances (BA);</a:t>
            </a:r>
          </a:p>
          <a:p>
            <a:pPr eaLnBrk="1" hangingPunct="1">
              <a:lnSpc>
                <a:spcPct val="80000"/>
              </a:lnSpc>
            </a:pPr>
            <a:r>
              <a:rPr lang="en-US" altLang="en-US" sz="800">
                <a:latin typeface="Arial" panose="020B0604020202020204" pitchFamily="34" charset="0"/>
                <a:cs typeface="Arial" panose="020B0604020202020204" pitchFamily="34" charset="0"/>
              </a:rPr>
              <a:t>	–	treasury bills;</a:t>
            </a:r>
          </a:p>
          <a:p>
            <a:pPr eaLnBrk="1" hangingPunct="1">
              <a:lnSpc>
                <a:spcPct val="80000"/>
              </a:lnSpc>
            </a:pPr>
            <a:r>
              <a:rPr lang="en-US" altLang="en-US" sz="800">
                <a:latin typeface="Arial" panose="020B0604020202020204" pitchFamily="34" charset="0"/>
                <a:cs typeface="Arial" panose="020B0604020202020204" pitchFamily="34" charset="0"/>
              </a:rPr>
              <a:t>	–	promissory notes;</a:t>
            </a:r>
          </a:p>
          <a:p>
            <a:pPr eaLnBrk="1" hangingPunct="1">
              <a:lnSpc>
                <a:spcPct val="80000"/>
              </a:lnSpc>
            </a:pPr>
            <a:r>
              <a:rPr lang="en-US" altLang="en-US" sz="800">
                <a:latin typeface="Arial" panose="020B0604020202020204" pitchFamily="34" charset="0"/>
                <a:cs typeface="Arial" panose="020B0604020202020204" pitchFamily="34" charset="0"/>
              </a:rPr>
              <a:t>	–	negotiable certificates of deposits (NCD);</a:t>
            </a:r>
          </a:p>
          <a:p>
            <a:pPr eaLnBrk="1" hangingPunct="1">
              <a:lnSpc>
                <a:spcPct val="80000"/>
              </a:lnSpc>
            </a:pPr>
            <a:r>
              <a:rPr lang="en-US" altLang="en-US" sz="800">
                <a:latin typeface="Arial" panose="020B0604020202020204" pitchFamily="34" charset="0"/>
                <a:cs typeface="Arial" panose="020B0604020202020204" pitchFamily="34" charset="0"/>
              </a:rPr>
              <a:t>	–	short-term debentures;</a:t>
            </a:r>
          </a:p>
          <a:p>
            <a:pPr eaLnBrk="1" hangingPunct="1">
              <a:lnSpc>
                <a:spcPct val="80000"/>
              </a:lnSpc>
            </a:pPr>
            <a:r>
              <a:rPr lang="en-US" altLang="en-US" sz="800">
                <a:latin typeface="Arial" panose="020B0604020202020204" pitchFamily="34" charset="0"/>
                <a:cs typeface="Arial" panose="020B0604020202020204" pitchFamily="34" charset="0"/>
              </a:rPr>
              <a:t>	–	bank deposits;</a:t>
            </a:r>
          </a:p>
          <a:p>
            <a:pPr eaLnBrk="1" hangingPunct="1">
              <a:lnSpc>
                <a:spcPct val="80000"/>
              </a:lnSpc>
            </a:pPr>
            <a:r>
              <a:rPr lang="en-US" altLang="en-US" sz="800">
                <a:latin typeface="Arial" panose="020B0604020202020204" pitchFamily="34" charset="0"/>
                <a:cs typeface="Arial" panose="020B0604020202020204" pitchFamily="34" charset="0"/>
              </a:rPr>
              <a:t>•	capital market instruments;</a:t>
            </a:r>
          </a:p>
          <a:p>
            <a:pPr eaLnBrk="1" hangingPunct="1">
              <a:lnSpc>
                <a:spcPct val="80000"/>
              </a:lnSpc>
            </a:pPr>
            <a:r>
              <a:rPr lang="en-US" altLang="en-US" sz="800">
                <a:latin typeface="Arial" panose="020B0604020202020204" pitchFamily="34" charset="0"/>
                <a:cs typeface="Arial" panose="020B0604020202020204" pitchFamily="34" charset="0"/>
              </a:rPr>
              <a:t>	–	zero coupon bonds;</a:t>
            </a:r>
          </a:p>
          <a:p>
            <a:pPr eaLnBrk="1" hangingPunct="1">
              <a:lnSpc>
                <a:spcPct val="80000"/>
              </a:lnSpc>
            </a:pPr>
            <a:r>
              <a:rPr lang="en-US" altLang="en-US" sz="800">
                <a:latin typeface="Arial" panose="020B0604020202020204" pitchFamily="34" charset="0"/>
                <a:cs typeface="Arial" panose="020B0604020202020204" pitchFamily="34" charset="0"/>
              </a:rPr>
              <a:t>	–	government bonds;</a:t>
            </a:r>
          </a:p>
          <a:p>
            <a:pPr eaLnBrk="1" hangingPunct="1">
              <a:lnSpc>
                <a:spcPct val="80000"/>
              </a:lnSpc>
            </a:pPr>
            <a:r>
              <a:rPr lang="en-US" altLang="en-US" sz="800">
                <a:latin typeface="Arial" panose="020B0604020202020204" pitchFamily="34" charset="0"/>
                <a:cs typeface="Arial" panose="020B0604020202020204" pitchFamily="34" charset="0"/>
              </a:rPr>
              <a:t>•	equity;</a:t>
            </a:r>
          </a:p>
          <a:p>
            <a:pPr eaLnBrk="1" hangingPunct="1">
              <a:lnSpc>
                <a:spcPct val="80000"/>
              </a:lnSpc>
            </a:pPr>
            <a:r>
              <a:rPr lang="en-US" altLang="en-US" sz="800">
                <a:latin typeface="Arial" panose="020B0604020202020204" pitchFamily="34" charset="0"/>
                <a:cs typeface="Arial" panose="020B0604020202020204" pitchFamily="34" charset="0"/>
              </a:rPr>
              <a:t>•	property;</a:t>
            </a:r>
          </a:p>
          <a:p>
            <a:pPr eaLnBrk="1" hangingPunct="1">
              <a:lnSpc>
                <a:spcPct val="80000"/>
              </a:lnSpc>
            </a:pPr>
            <a:r>
              <a:rPr lang="en-US" altLang="en-US" sz="800">
                <a:latin typeface="Arial" panose="020B0604020202020204" pitchFamily="34" charset="0"/>
                <a:cs typeface="Arial" panose="020B0604020202020204" pitchFamily="34" charset="0"/>
              </a:rPr>
              <a:t>•	tank containers;</a:t>
            </a:r>
          </a:p>
          <a:p>
            <a:pPr eaLnBrk="1" hangingPunct="1">
              <a:lnSpc>
                <a:spcPct val="80000"/>
              </a:lnSpc>
            </a:pPr>
            <a:r>
              <a:rPr lang="en-US" altLang="en-US" sz="800">
                <a:latin typeface="Arial" panose="020B0604020202020204" pitchFamily="34" charset="0"/>
                <a:cs typeface="Arial" panose="020B0604020202020204" pitchFamily="34" charset="0"/>
              </a:rPr>
              <a:t>•	hard assets.</a:t>
            </a:r>
          </a:p>
          <a:p>
            <a:pPr eaLnBrk="1" hangingPunct="1">
              <a:lnSpc>
                <a:spcPct val="80000"/>
              </a:lnSpc>
            </a:pPr>
            <a:endParaRPr lang="en-US" alt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34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CF60D1A-5600-C944-9C7B-FC6E951FA7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263326D-F1C2-264D-A237-78F6895A2D62}" type="slidenum">
              <a:rPr lang="en-GB" altLang="en-US">
                <a:latin typeface="Arial" panose="020B0604020202020204" pitchFamily="34" charset="0"/>
              </a:rPr>
              <a:pPr eaLnBrk="1" hangingPunct="1"/>
              <a:t>12</a:t>
            </a:fld>
            <a:endParaRPr lang="en-GB" altLang="en-US">
              <a:latin typeface="Arial" panose="020B0604020202020204" pitchFamily="34" charset="0"/>
            </a:endParaRPr>
          </a:p>
        </p:txBody>
      </p:sp>
      <p:sp>
        <p:nvSpPr>
          <p:cNvPr id="41987" name="Rectangle 2">
            <a:extLst>
              <a:ext uri="{FF2B5EF4-FFF2-40B4-BE49-F238E27FC236}">
                <a16:creationId xmlns:a16="http://schemas.microsoft.com/office/drawing/2014/main" id="{4F18A641-4F18-1943-89B0-A902925E458E}"/>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60FBAFA-118F-DF49-A94E-7AA6C5FBB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 economic environment is affected by the way all of the parts of an economic system interact. For obvious reasons, economic factors will have an impact on the financial services sector. When the economy is in a downturn, there may be significantly less spending on financial services and products. On the other hand, when the economy is in an upturn, clients may spend more on financial services and products. Both inflation and interest rates will have an impact on how much money the consumer spends. These factors play a role in influencing national income, economic growth and inflation.</a:t>
            </a:r>
          </a:p>
        </p:txBody>
      </p:sp>
    </p:spTree>
    <p:extLst>
      <p:ext uri="{BB962C8B-B14F-4D97-AF65-F5344CB8AC3E}">
        <p14:creationId xmlns:p14="http://schemas.microsoft.com/office/powerpoint/2010/main" val="260656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C7AC520-40F7-0549-942A-5C14CB5F3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A0E1443-CF49-E649-AB62-EF5E3A3330D4}" type="slidenum">
              <a:rPr lang="en-GB" altLang="en-US">
                <a:latin typeface="Arial" panose="020B0604020202020204" pitchFamily="34" charset="0"/>
              </a:rPr>
              <a:pPr eaLnBrk="1" hangingPunct="1"/>
              <a:t>13</a:t>
            </a:fld>
            <a:endParaRPr lang="en-GB" altLang="en-US">
              <a:latin typeface="Arial" panose="020B0604020202020204" pitchFamily="34" charset="0"/>
            </a:endParaRPr>
          </a:p>
        </p:txBody>
      </p:sp>
      <p:sp>
        <p:nvSpPr>
          <p:cNvPr id="43011" name="Rectangle 2">
            <a:extLst>
              <a:ext uri="{FF2B5EF4-FFF2-40B4-BE49-F238E27FC236}">
                <a16:creationId xmlns:a16="http://schemas.microsoft.com/office/drawing/2014/main" id="{43E13B17-020F-B24C-A8F3-633AF5CC6F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91D0F915-5781-FF4A-88E5-53F986E974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78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5AA98C4-5C9A-5047-9D34-BDBECEF339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1F9E637-2A5D-C947-9144-05F4B1DDE4F9}" type="slidenum">
              <a:rPr lang="en-GB" altLang="en-US">
                <a:latin typeface="Arial" panose="020B0604020202020204" pitchFamily="34" charset="0"/>
              </a:rPr>
              <a:pPr eaLnBrk="1" hangingPunct="1"/>
              <a:t>14</a:t>
            </a:fld>
            <a:endParaRPr lang="en-GB" altLang="en-US">
              <a:latin typeface="Arial" panose="020B0604020202020204" pitchFamily="34" charset="0"/>
            </a:endParaRPr>
          </a:p>
        </p:txBody>
      </p:sp>
      <p:sp>
        <p:nvSpPr>
          <p:cNvPr id="44035" name="Rectangle 2">
            <a:extLst>
              <a:ext uri="{FF2B5EF4-FFF2-40B4-BE49-F238E27FC236}">
                <a16:creationId xmlns:a16="http://schemas.microsoft.com/office/drawing/2014/main" id="{12938851-6544-854D-AF98-193CD1FF226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C33198B-E78E-7B47-ABA0-2C0B1CBF38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459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CE98D6B-12E1-E047-B2E2-696A91BD3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EFA7F307-5BEC-F749-B5F9-AB341B67CEAE}" type="slidenum">
              <a:rPr lang="en-GB" altLang="en-US">
                <a:latin typeface="Arial" panose="020B0604020202020204" pitchFamily="34" charset="0"/>
              </a:rPr>
              <a:pPr eaLnBrk="1" hangingPunct="1"/>
              <a:t>15</a:t>
            </a:fld>
            <a:endParaRPr lang="en-GB" altLang="en-US">
              <a:latin typeface="Arial" panose="020B0604020202020204" pitchFamily="34" charset="0"/>
            </a:endParaRPr>
          </a:p>
        </p:txBody>
      </p:sp>
      <p:sp>
        <p:nvSpPr>
          <p:cNvPr id="45059" name="Rectangle 2">
            <a:extLst>
              <a:ext uri="{FF2B5EF4-FFF2-40B4-BE49-F238E27FC236}">
                <a16:creationId xmlns:a16="http://schemas.microsoft.com/office/drawing/2014/main" id="{82D68B6F-DE2B-2D4F-A5FA-CB2877233586}"/>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E1584F73-CB1D-2842-9872-95EEE53C09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4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5991EC9-1169-F047-8B59-9BF0706837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747983E2-4EE8-3447-BC01-3FE38A5D109B}" type="slidenum">
              <a:rPr lang="en-GB" altLang="en-US">
                <a:latin typeface="Arial" panose="020B0604020202020204" pitchFamily="34" charset="0"/>
              </a:rPr>
              <a:pPr eaLnBrk="1" hangingPunct="1"/>
              <a:t>16</a:t>
            </a:fld>
            <a:endParaRPr lang="en-GB" altLang="en-US">
              <a:latin typeface="Arial" panose="020B0604020202020204" pitchFamily="34" charset="0"/>
            </a:endParaRPr>
          </a:p>
        </p:txBody>
      </p:sp>
      <p:sp>
        <p:nvSpPr>
          <p:cNvPr id="46083" name="Rectangle 2">
            <a:extLst>
              <a:ext uri="{FF2B5EF4-FFF2-40B4-BE49-F238E27FC236}">
                <a16:creationId xmlns:a16="http://schemas.microsoft.com/office/drawing/2014/main" id="{711B654E-7F5C-2440-918C-7B389723A56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0025D844-8B10-6C4C-AE14-53884104B2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There are a number of risk profiling tools available. They generally consist of a number of different questions relating to risk which are then scored to give a risk profile of a particular client. This risk profile is not carved in stone and may change as circumstances change. </a:t>
            </a:r>
          </a:p>
          <a:p>
            <a:pPr eaLnBrk="1" hangingPunct="1"/>
            <a:r>
              <a:rPr lang="en-US" altLang="en-US">
                <a:latin typeface="Arial" panose="020B0604020202020204" pitchFamily="34" charset="0"/>
                <a:cs typeface="Arial" panose="020B0604020202020204" pitchFamily="34" charset="0"/>
              </a:rPr>
              <a:t>A disadvantage of risk profiling and investing in accordance with the risk profile of the client is that it does not ensure that the client will accumulate sufficient capital to meet their needs and objectives. Clients also have very different ideas about what constitutes risk. </a:t>
            </a:r>
          </a:p>
        </p:txBody>
      </p:sp>
    </p:spTree>
    <p:extLst>
      <p:ext uri="{BB962C8B-B14F-4D97-AF65-F5344CB8AC3E}">
        <p14:creationId xmlns:p14="http://schemas.microsoft.com/office/powerpoint/2010/main" val="332805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7BD86EC8-DD3A-9340-812A-F6B2E55DF3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9FE30A0-26E3-9C47-B1E7-500D6F73615D}" type="slidenum">
              <a:rPr lang="en-GB" altLang="en-US">
                <a:latin typeface="Arial" panose="020B0604020202020204" pitchFamily="34" charset="0"/>
              </a:rPr>
              <a:pPr eaLnBrk="1" hangingPunct="1"/>
              <a:t>17</a:t>
            </a:fld>
            <a:endParaRPr lang="en-GB" altLang="en-US">
              <a:latin typeface="Arial" panose="020B0604020202020204" pitchFamily="34" charset="0"/>
            </a:endParaRPr>
          </a:p>
        </p:txBody>
      </p:sp>
      <p:sp>
        <p:nvSpPr>
          <p:cNvPr id="47107" name="Rectangle 2">
            <a:extLst>
              <a:ext uri="{FF2B5EF4-FFF2-40B4-BE49-F238E27FC236}">
                <a16:creationId xmlns:a16="http://schemas.microsoft.com/office/drawing/2014/main" id="{B7486F59-D1F4-8845-86CD-5B52F853607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17BBAF82-E23D-914A-B99D-E37BB3DA91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084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A9B8C53-026D-9845-9CFE-0C4C30A1DC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B256066-D027-1A4F-AF0B-70F6EF4946C2}" type="slidenum">
              <a:rPr lang="en-GB" altLang="en-US">
                <a:latin typeface="Arial" panose="020B0604020202020204" pitchFamily="34" charset="0"/>
              </a:rPr>
              <a:pPr eaLnBrk="1" hangingPunct="1"/>
              <a:t>18</a:t>
            </a:fld>
            <a:endParaRPr lang="en-GB" altLang="en-US">
              <a:latin typeface="Arial" panose="020B0604020202020204" pitchFamily="34" charset="0"/>
            </a:endParaRPr>
          </a:p>
        </p:txBody>
      </p:sp>
      <p:sp>
        <p:nvSpPr>
          <p:cNvPr id="48131" name="Rectangle 2">
            <a:extLst>
              <a:ext uri="{FF2B5EF4-FFF2-40B4-BE49-F238E27FC236}">
                <a16:creationId xmlns:a16="http://schemas.microsoft.com/office/drawing/2014/main" id="{11DB9EF9-3E4A-B542-B2C5-D7B217FFB146}"/>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295C2577-959C-B340-A947-7CE05789A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407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DF59E35E-2727-5549-96DC-E44074EE14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DAD5825-370D-A44E-8660-FBA3F7CD8C3B}" type="slidenum">
              <a:rPr lang="en-GB" altLang="en-US">
                <a:latin typeface="Arial" panose="020B0604020202020204" pitchFamily="34" charset="0"/>
              </a:rPr>
              <a:pPr eaLnBrk="1" hangingPunct="1"/>
              <a:t>19</a:t>
            </a:fld>
            <a:endParaRPr lang="en-GB" altLang="en-US">
              <a:latin typeface="Arial" panose="020B0604020202020204" pitchFamily="34" charset="0"/>
            </a:endParaRPr>
          </a:p>
        </p:txBody>
      </p:sp>
      <p:sp>
        <p:nvSpPr>
          <p:cNvPr id="49155" name="Rectangle 2">
            <a:extLst>
              <a:ext uri="{FF2B5EF4-FFF2-40B4-BE49-F238E27FC236}">
                <a16:creationId xmlns:a16="http://schemas.microsoft.com/office/drawing/2014/main" id="{2A60CC94-CAEB-C94D-BE7F-2A9CB451B4F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439E5993-3870-D54B-981F-38CE773941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649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B1ED191-3B92-9E4A-913F-0A0B73FE5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8DDBBC0-BA3C-5941-84AE-FF297E95718E}" type="slidenum">
              <a:rPr lang="en-GB" altLang="en-US">
                <a:latin typeface="Arial" panose="020B0604020202020204" pitchFamily="34" charset="0"/>
              </a:rPr>
              <a:pPr eaLnBrk="1" hangingPunct="1"/>
              <a:t>20</a:t>
            </a:fld>
            <a:endParaRPr lang="en-GB" altLang="en-US">
              <a:latin typeface="Arial" panose="020B0604020202020204" pitchFamily="34" charset="0"/>
            </a:endParaRPr>
          </a:p>
        </p:txBody>
      </p:sp>
      <p:sp>
        <p:nvSpPr>
          <p:cNvPr id="50179" name="Rectangle 2">
            <a:extLst>
              <a:ext uri="{FF2B5EF4-FFF2-40B4-BE49-F238E27FC236}">
                <a16:creationId xmlns:a16="http://schemas.microsoft.com/office/drawing/2014/main" id="{D336B6EB-FBD5-904A-8D68-899114404DF4}"/>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443F789E-272F-B544-82BF-288A68C2A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64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795A098-7A35-E24A-B834-A20A15D112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566B866-C88D-324E-8234-B30C25484E38}" type="slidenum">
              <a:rPr lang="en-GB" altLang="en-US">
                <a:latin typeface="Arial" panose="020B0604020202020204" pitchFamily="34" charset="0"/>
              </a:rPr>
              <a:pPr eaLnBrk="1" hangingPunct="1"/>
              <a:t>2</a:t>
            </a:fld>
            <a:endParaRPr lang="en-GB" altLang="en-US">
              <a:latin typeface="Arial" panose="020B0604020202020204" pitchFamily="34" charset="0"/>
            </a:endParaRPr>
          </a:p>
        </p:txBody>
      </p:sp>
      <p:sp>
        <p:nvSpPr>
          <p:cNvPr id="32771" name="Rectangle 2">
            <a:extLst>
              <a:ext uri="{FF2B5EF4-FFF2-40B4-BE49-F238E27FC236}">
                <a16:creationId xmlns:a16="http://schemas.microsoft.com/office/drawing/2014/main" id="{C52B7209-BE58-3D4E-A40F-AB7868D60087}"/>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A6E88E5-FC5D-AB40-9E07-F6F86634AE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294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BE7D665-AEB8-6849-BDB1-351D75057D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CF98E45-D3A7-2140-9F3B-8CB9EEE11465}" type="slidenum">
              <a:rPr lang="en-GB" altLang="en-US">
                <a:latin typeface="Arial" panose="020B0604020202020204" pitchFamily="34" charset="0"/>
              </a:rPr>
              <a:pPr eaLnBrk="1" hangingPunct="1"/>
              <a:t>21</a:t>
            </a:fld>
            <a:endParaRPr lang="en-GB" altLang="en-US">
              <a:latin typeface="Arial" panose="020B0604020202020204" pitchFamily="34" charset="0"/>
            </a:endParaRPr>
          </a:p>
        </p:txBody>
      </p:sp>
      <p:sp>
        <p:nvSpPr>
          <p:cNvPr id="51203" name="Rectangle 2">
            <a:extLst>
              <a:ext uri="{FF2B5EF4-FFF2-40B4-BE49-F238E27FC236}">
                <a16:creationId xmlns:a16="http://schemas.microsoft.com/office/drawing/2014/main" id="{611AF0C9-8BC5-F642-AF17-B94CAE7C1BFD}"/>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3AEC2E8F-7243-3B4C-9BF3-F0CC8A5CE0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6520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626BD01-FFE7-DA45-9DD4-67B1700C5B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AF6847E-7B8E-1A4D-A09F-3864F4426C45}" type="slidenum">
              <a:rPr lang="en-GB" altLang="en-US">
                <a:latin typeface="Arial" panose="020B0604020202020204" pitchFamily="34" charset="0"/>
              </a:rPr>
              <a:pPr eaLnBrk="1" hangingPunct="1"/>
              <a:t>22</a:t>
            </a:fld>
            <a:endParaRPr lang="en-GB" altLang="en-US">
              <a:latin typeface="Arial" panose="020B0604020202020204" pitchFamily="34" charset="0"/>
            </a:endParaRPr>
          </a:p>
        </p:txBody>
      </p:sp>
      <p:sp>
        <p:nvSpPr>
          <p:cNvPr id="52227" name="Rectangle 2">
            <a:extLst>
              <a:ext uri="{FF2B5EF4-FFF2-40B4-BE49-F238E27FC236}">
                <a16:creationId xmlns:a16="http://schemas.microsoft.com/office/drawing/2014/main" id="{71D17323-8630-5A43-A692-9895E7DB2A64}"/>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A61E0AA7-5947-0C42-81B1-8327DC9E00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284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99F3A8A-DD57-204D-AD3A-26537B4743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E159B4C-5467-B846-B2FC-D47BF37BEB67}" type="slidenum">
              <a:rPr lang="en-GB" altLang="en-US">
                <a:latin typeface="Arial" panose="020B0604020202020204" pitchFamily="34" charset="0"/>
              </a:rPr>
              <a:pPr eaLnBrk="1" hangingPunct="1"/>
              <a:t>23</a:t>
            </a:fld>
            <a:endParaRPr lang="en-GB" altLang="en-US">
              <a:latin typeface="Arial" panose="020B0604020202020204" pitchFamily="34" charset="0"/>
            </a:endParaRPr>
          </a:p>
        </p:txBody>
      </p:sp>
      <p:sp>
        <p:nvSpPr>
          <p:cNvPr id="53251" name="Rectangle 2">
            <a:extLst>
              <a:ext uri="{FF2B5EF4-FFF2-40B4-BE49-F238E27FC236}">
                <a16:creationId xmlns:a16="http://schemas.microsoft.com/office/drawing/2014/main" id="{46FF14CF-704C-954A-96B4-04AA03F4F3F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F3754870-59C2-344A-9CE8-D9DD435BBC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437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5F9F6FD-BB64-5547-B492-DD2884413B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F0A445C-4B56-754F-AB72-75743EE99CF9}" type="slidenum">
              <a:rPr lang="en-GB" altLang="en-US">
                <a:latin typeface="Arial" panose="020B0604020202020204" pitchFamily="34" charset="0"/>
              </a:rPr>
              <a:pPr eaLnBrk="1" hangingPunct="1"/>
              <a:t>24</a:t>
            </a:fld>
            <a:endParaRPr lang="en-GB" altLang="en-US">
              <a:latin typeface="Arial" panose="020B0604020202020204" pitchFamily="34" charset="0"/>
            </a:endParaRPr>
          </a:p>
        </p:txBody>
      </p:sp>
      <p:sp>
        <p:nvSpPr>
          <p:cNvPr id="54275" name="Rectangle 2">
            <a:extLst>
              <a:ext uri="{FF2B5EF4-FFF2-40B4-BE49-F238E27FC236}">
                <a16:creationId xmlns:a16="http://schemas.microsoft.com/office/drawing/2014/main" id="{F44C1143-271E-C24B-B393-9018BF5A5E70}"/>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DC0E6268-1083-BE4A-82C4-ACB2EE80E6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648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EAF37244-6F5B-5245-8363-89BC873471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6E1917DD-1002-F844-801A-C36F71936DF8}" type="slidenum">
              <a:rPr lang="en-GB" altLang="en-US">
                <a:latin typeface="Arial" panose="020B0604020202020204" pitchFamily="34" charset="0"/>
              </a:rPr>
              <a:pPr eaLnBrk="1" hangingPunct="1"/>
              <a:t>25</a:t>
            </a:fld>
            <a:endParaRPr lang="en-GB" altLang="en-US">
              <a:latin typeface="Arial" panose="020B0604020202020204" pitchFamily="34" charset="0"/>
            </a:endParaRPr>
          </a:p>
        </p:txBody>
      </p:sp>
      <p:sp>
        <p:nvSpPr>
          <p:cNvPr id="55299" name="Rectangle 2">
            <a:extLst>
              <a:ext uri="{FF2B5EF4-FFF2-40B4-BE49-F238E27FC236}">
                <a16:creationId xmlns:a16="http://schemas.microsoft.com/office/drawing/2014/main" id="{1235CF41-244E-5C44-968A-29BEA1391B1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14BFDDA-D716-2E47-8263-13FE93965A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50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7ABD6A7-6CB5-C049-878E-E774C379A5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258092F-A8BC-8D4C-9F1A-53065B81E9CA}" type="slidenum">
              <a:rPr lang="en-GB" altLang="en-US">
                <a:latin typeface="Arial" panose="020B0604020202020204" pitchFamily="34" charset="0"/>
              </a:rPr>
              <a:pPr eaLnBrk="1" hangingPunct="1"/>
              <a:t>3</a:t>
            </a:fld>
            <a:endParaRPr lang="en-GB" altLang="en-US">
              <a:latin typeface="Arial" panose="020B0604020202020204" pitchFamily="34" charset="0"/>
            </a:endParaRPr>
          </a:p>
        </p:txBody>
      </p:sp>
      <p:sp>
        <p:nvSpPr>
          <p:cNvPr id="33795" name="Rectangle 2">
            <a:extLst>
              <a:ext uri="{FF2B5EF4-FFF2-40B4-BE49-F238E27FC236}">
                <a16:creationId xmlns:a16="http://schemas.microsoft.com/office/drawing/2014/main" id="{73359935-2224-BF48-A31C-6570B9B2E82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C0643C5-ECE3-3B48-B801-F1FC9AB8E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a:latin typeface="Arial" panose="020B0604020202020204" pitchFamily="34" charset="0"/>
                <a:cs typeface="Arial" panose="020B0604020202020204" pitchFamily="34" charset="0"/>
              </a:rPr>
              <a:t>As a financial advisor, you can help clients by doing the following:</a:t>
            </a:r>
          </a:p>
          <a:p>
            <a:pPr eaLnBrk="1" hangingPunct="1">
              <a:lnSpc>
                <a:spcPct val="90000"/>
              </a:lnSpc>
            </a:pPr>
            <a:r>
              <a:rPr lang="en-US" altLang="en-US">
                <a:latin typeface="Arial" panose="020B0604020202020204" pitchFamily="34" charset="0"/>
                <a:cs typeface="Arial" panose="020B0604020202020204" pitchFamily="34" charset="0"/>
              </a:rPr>
              <a:t>•	Encourage clients to invest for the long-term, especially when investing in the more risky asset classes.</a:t>
            </a:r>
          </a:p>
          <a:p>
            <a:pPr eaLnBrk="1" hangingPunct="1">
              <a:lnSpc>
                <a:spcPct val="90000"/>
              </a:lnSpc>
            </a:pPr>
            <a:r>
              <a:rPr lang="en-US" altLang="en-US">
                <a:latin typeface="Arial" panose="020B0604020202020204" pitchFamily="34" charset="0"/>
                <a:cs typeface="Arial" panose="020B0604020202020204" pitchFamily="34" charset="0"/>
              </a:rPr>
              <a:t>•	Emphasise diversification – a well-diversified portfolio based on a well-thought out investment allocation policy that fits the client’s long-term goals is a prerequisite to the financial well-being of the client.</a:t>
            </a:r>
          </a:p>
          <a:p>
            <a:pPr eaLnBrk="1" hangingPunct="1">
              <a:lnSpc>
                <a:spcPct val="90000"/>
              </a:lnSpc>
            </a:pPr>
            <a:r>
              <a:rPr lang="en-US" altLang="en-US">
                <a:latin typeface="Arial" panose="020B0604020202020204" pitchFamily="34" charset="0"/>
                <a:cs typeface="Arial" panose="020B0604020202020204" pitchFamily="34" charset="0"/>
              </a:rPr>
              <a:t>•	Encourage clients to look at the big picture – there are going to be ups and downs in the market. The research has found that investors tend to obsess on individual, short-term losses and gains but especially the losses. Investors then become conservative, thereby undermining their long-term investment goals.</a:t>
            </a:r>
          </a:p>
          <a:p>
            <a:pPr eaLnBrk="1" hangingPunct="1">
              <a:lnSpc>
                <a:spcPct val="90000"/>
              </a:lnSpc>
            </a:pPr>
            <a:r>
              <a:rPr lang="en-US" altLang="en-US">
                <a:latin typeface="Arial" panose="020B0604020202020204" pitchFamily="34" charset="0"/>
                <a:cs typeface="Arial" panose="020B0604020202020204" pitchFamily="34" charset="0"/>
              </a:rPr>
              <a:t>Successful investors place little emphasis on individual gains and losses in their portfolios. The reason for this being that research has shown that over time even though specific investments or investment categories may suffer losses, in a properly diversified portfolio, the overall portfolio performance will be positive over time. This will happen with less risk than if the investor tried to avoid losses by putting everything into the current ‘hot’ investment.</a:t>
            </a:r>
          </a:p>
          <a:p>
            <a:pPr eaLnBrk="1" hangingPunct="1">
              <a:lnSpc>
                <a:spcPct val="90000"/>
              </a:lnSpc>
            </a:pPr>
            <a:r>
              <a:rPr lang="en-US" altLang="en-US">
                <a:latin typeface="Arial" panose="020B0604020202020204" pitchFamily="34" charset="0"/>
                <a:cs typeface="Arial" panose="020B0604020202020204" pitchFamily="34" charset="0"/>
              </a:rPr>
              <a:t>Investors such as these understand that investing is only part (although a key part) of building a positive financial picture for themselves – building total wealth is what really counts.</a:t>
            </a:r>
          </a:p>
          <a:p>
            <a:pPr eaLnBrk="1" hangingPunct="1">
              <a:lnSpc>
                <a:spcPct val="90000"/>
              </a:lnSpc>
            </a:pPr>
            <a:r>
              <a:rPr lang="en-US" altLang="en-US">
                <a:latin typeface="Arial" panose="020B0604020202020204" pitchFamily="34" charset="0"/>
                <a:cs typeface="Arial" panose="020B0604020202020204" pitchFamily="34" charset="0"/>
              </a:rPr>
              <a:t>Source: Financial Planning Association, USA.</a:t>
            </a:r>
          </a:p>
        </p:txBody>
      </p:sp>
    </p:spTree>
    <p:extLst>
      <p:ext uri="{BB962C8B-B14F-4D97-AF65-F5344CB8AC3E}">
        <p14:creationId xmlns:p14="http://schemas.microsoft.com/office/powerpoint/2010/main" val="836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04FF8DE-21AE-3643-AC41-A910DA12F6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F05F31E-B9B6-F641-8566-6E049F3FF7D4}" type="slidenum">
              <a:rPr lang="en-GB" altLang="en-US">
                <a:latin typeface="Arial" panose="020B0604020202020204" pitchFamily="34" charset="0"/>
              </a:rPr>
              <a:pPr eaLnBrk="1" hangingPunct="1"/>
              <a:t>4</a:t>
            </a:fld>
            <a:endParaRPr lang="en-GB" altLang="en-US">
              <a:latin typeface="Arial" panose="020B0604020202020204" pitchFamily="34" charset="0"/>
            </a:endParaRPr>
          </a:p>
        </p:txBody>
      </p:sp>
      <p:sp>
        <p:nvSpPr>
          <p:cNvPr id="34819" name="Rectangle 2">
            <a:extLst>
              <a:ext uri="{FF2B5EF4-FFF2-40B4-BE49-F238E27FC236}">
                <a16:creationId xmlns:a16="http://schemas.microsoft.com/office/drawing/2014/main" id="{C059B6B3-1D2D-7E40-88E9-DA4D90AF9ACC}"/>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BD0D87C-14BF-E44E-814B-E4325BD73F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65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6683A6D-EB21-A14F-9FAE-CE892DCA5B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A8D508D4-D9EB-3641-9713-AC597F848871}" type="slidenum">
              <a:rPr lang="en-GB" altLang="en-US">
                <a:latin typeface="Arial" panose="020B0604020202020204" pitchFamily="34" charset="0"/>
              </a:rPr>
              <a:pPr eaLnBrk="1" hangingPunct="1"/>
              <a:t>5</a:t>
            </a:fld>
            <a:endParaRPr lang="en-GB" altLang="en-US">
              <a:latin typeface="Arial" panose="020B0604020202020204" pitchFamily="34" charset="0"/>
            </a:endParaRPr>
          </a:p>
        </p:txBody>
      </p:sp>
      <p:sp>
        <p:nvSpPr>
          <p:cNvPr id="35843" name="Rectangle 2">
            <a:extLst>
              <a:ext uri="{FF2B5EF4-FFF2-40B4-BE49-F238E27FC236}">
                <a16:creationId xmlns:a16="http://schemas.microsoft.com/office/drawing/2014/main" id="{35494B28-9C55-D447-B6FE-9F0823E1A627}"/>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AD94FD8-6687-0546-8A8C-A884ECD9A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800">
                <a:latin typeface="Arial" panose="020B0604020202020204" pitchFamily="34" charset="0"/>
                <a:cs typeface="Arial" panose="020B0604020202020204" pitchFamily="34" charset="0"/>
              </a:rPr>
              <a:t>Depending on the nature of the investment, the type of </a:t>
            </a:r>
            <a:r>
              <a:rPr lang="en-US" altLang="en-US" sz="800" b="1">
                <a:latin typeface="Arial" panose="020B0604020202020204" pitchFamily="34" charset="0"/>
                <a:cs typeface="Arial" panose="020B0604020202020204" pitchFamily="34" charset="0"/>
              </a:rPr>
              <a:t>investment risk</a:t>
            </a:r>
            <a:r>
              <a:rPr lang="en-US" altLang="en-US" sz="800">
                <a:latin typeface="Arial" panose="020B0604020202020204" pitchFamily="34" charset="0"/>
                <a:cs typeface="Arial" panose="020B0604020202020204" pitchFamily="34" charset="0"/>
              </a:rPr>
              <a:t> will vary.</a:t>
            </a:r>
          </a:p>
          <a:p>
            <a:pPr eaLnBrk="1" hangingPunct="1">
              <a:lnSpc>
                <a:spcPct val="80000"/>
              </a:lnSpc>
            </a:pPr>
            <a:r>
              <a:rPr lang="en-US" altLang="en-US" sz="800">
                <a:latin typeface="Arial" panose="020B0604020202020204" pitchFamily="34" charset="0"/>
                <a:cs typeface="Arial" panose="020B0604020202020204" pitchFamily="34" charset="0"/>
              </a:rPr>
              <a:t>A common concern with any investment is that you may lose the money you invest - your capital. This risk is therefore often referred to as "capital risk."</a:t>
            </a:r>
          </a:p>
          <a:p>
            <a:pPr eaLnBrk="1" hangingPunct="1">
              <a:lnSpc>
                <a:spcPct val="80000"/>
              </a:lnSpc>
            </a:pPr>
            <a:r>
              <a:rPr lang="en-US" altLang="en-US" sz="800">
                <a:latin typeface="Arial" panose="020B0604020202020204" pitchFamily="34" charset="0"/>
                <a:cs typeface="Arial" panose="020B0604020202020204" pitchFamily="34" charset="0"/>
              </a:rPr>
              <a:t>If the assets you invest in are held in another currency there is a risk that currency movements alone may affect the value. This is referred to as "</a:t>
            </a:r>
            <a:r>
              <a:rPr lang="en-US" altLang="en-US" sz="800">
                <a:latin typeface="Arial" panose="020B0604020202020204" pitchFamily="34" charset="0"/>
                <a:cs typeface="Arial" panose="020B0604020202020204" pitchFamily="34" charset="0"/>
                <a:hlinkClick r:id="rId3" tooltip="Currency risk"/>
              </a:rPr>
              <a:t>currency risk</a:t>
            </a:r>
            <a:r>
              <a:rPr lang="en-US" altLang="en-US" sz="800">
                <a:latin typeface="Arial" panose="020B0604020202020204" pitchFamily="34" charset="0"/>
                <a:cs typeface="Arial" panose="020B0604020202020204" pitchFamily="34" charset="0"/>
              </a:rPr>
              <a:t>."</a:t>
            </a:r>
          </a:p>
          <a:p>
            <a:pPr eaLnBrk="1" hangingPunct="1">
              <a:lnSpc>
                <a:spcPct val="80000"/>
              </a:lnSpc>
            </a:pPr>
            <a:r>
              <a:rPr lang="en-US" altLang="en-US" sz="800">
                <a:latin typeface="Arial" panose="020B0604020202020204" pitchFamily="34" charset="0"/>
                <a:cs typeface="Arial" panose="020B0604020202020204" pitchFamily="34" charset="0"/>
              </a:rPr>
              <a:t>Many forms of investment may not be readily salable on the open market (e.g. commercial property) or the market has a small capacity and can therefore may take time to sell. Assets that are easily sold are term </a:t>
            </a:r>
            <a:r>
              <a:rPr lang="en-US" altLang="en-US" sz="800" i="1">
                <a:latin typeface="Arial" panose="020B0604020202020204" pitchFamily="34" charset="0"/>
                <a:cs typeface="Arial" panose="020B0604020202020204" pitchFamily="34" charset="0"/>
              </a:rPr>
              <a:t>liquid</a:t>
            </a:r>
            <a:r>
              <a:rPr lang="en-US" altLang="en-US" sz="800">
                <a:latin typeface="Arial" panose="020B0604020202020204" pitchFamily="34" charset="0"/>
                <a:cs typeface="Arial" panose="020B0604020202020204" pitchFamily="34" charset="0"/>
              </a:rPr>
              <a:t> therefore this type of risk is termed "</a:t>
            </a:r>
            <a:r>
              <a:rPr lang="en-US" altLang="en-US" sz="800">
                <a:latin typeface="Arial" panose="020B0604020202020204" pitchFamily="34" charset="0"/>
                <a:cs typeface="Arial" panose="020B0604020202020204" pitchFamily="34" charset="0"/>
                <a:hlinkClick r:id="rId4" tooltip="Liquidity risk"/>
              </a:rPr>
              <a:t>liquidity risk</a:t>
            </a:r>
            <a:r>
              <a:rPr lang="en-US" altLang="en-US" sz="800">
                <a:latin typeface="Arial" panose="020B0604020202020204" pitchFamily="34" charset="0"/>
                <a:cs typeface="Arial" panose="020B0604020202020204" pitchFamily="34" charset="0"/>
              </a:rPr>
              <a:t>."</a:t>
            </a:r>
          </a:p>
          <a:p>
            <a:pPr eaLnBrk="1" hangingPunct="1">
              <a:lnSpc>
                <a:spcPct val="80000"/>
              </a:lnSpc>
            </a:pPr>
            <a:r>
              <a:rPr lang="en-US" altLang="en-US" sz="800">
                <a:latin typeface="Arial" panose="020B0604020202020204" pitchFamily="34" charset="0"/>
                <a:cs typeface="Arial" panose="020B0604020202020204" pitchFamily="34" charset="0"/>
              </a:rPr>
              <a:t>The risk that there may be a disruption in the internal financial affairs of the investment, thereby causing a loss of value, is called "</a:t>
            </a:r>
            <a:r>
              <a:rPr lang="en-US" altLang="en-US" sz="800">
                <a:latin typeface="Arial" panose="020B0604020202020204" pitchFamily="34" charset="0"/>
                <a:cs typeface="Arial" panose="020B0604020202020204" pitchFamily="34" charset="0"/>
                <a:hlinkClick r:id="rId5" tooltip="Financial risk"/>
              </a:rPr>
              <a:t>financial risk</a:t>
            </a:r>
            <a:r>
              <a:rPr lang="en-US" altLang="en-US" sz="800">
                <a:latin typeface="Arial" panose="020B0604020202020204" pitchFamily="34" charset="0"/>
                <a:cs typeface="Arial" panose="020B0604020202020204" pitchFamily="34" charset="0"/>
              </a:rPr>
              <a:t>." A prime example of that form of risk was experienced by the investors in Enron, or one of the "dot-com" stocks that really never did have a profitable financial footing. Many of the employees of Enron experienced both liquidity and financial risk as the price decline in the stock of that company occurred just as there was a "freeze" on stock liquidation in their retirement plans.</a:t>
            </a:r>
          </a:p>
          <a:p>
            <a:pPr eaLnBrk="1" hangingPunct="1">
              <a:lnSpc>
                <a:spcPct val="80000"/>
              </a:lnSpc>
            </a:pPr>
            <a:r>
              <a:rPr lang="en-US" altLang="en-US" sz="800">
                <a:latin typeface="Arial" panose="020B0604020202020204" pitchFamily="34" charset="0"/>
                <a:cs typeface="Arial" panose="020B0604020202020204" pitchFamily="34" charset="0"/>
              </a:rPr>
              <a:t>Perhaps the most familiar but often least understood form of investment risk is "</a:t>
            </a:r>
            <a:r>
              <a:rPr lang="en-US" altLang="en-US" sz="800">
                <a:latin typeface="Arial" panose="020B0604020202020204" pitchFamily="34" charset="0"/>
                <a:cs typeface="Arial" panose="020B0604020202020204" pitchFamily="34" charset="0"/>
                <a:hlinkClick r:id="rId6" tooltip="Market risk"/>
              </a:rPr>
              <a:t>market risk</a:t>
            </a:r>
            <a:r>
              <a:rPr lang="en-US" altLang="en-US" sz="800">
                <a:latin typeface="Arial" panose="020B0604020202020204" pitchFamily="34" charset="0"/>
                <a:cs typeface="Arial" panose="020B0604020202020204" pitchFamily="34" charset="0"/>
              </a:rPr>
              <a:t>." In a highly liquid market like the collective stock exchanges in the United States and across the developed world, the price of securities is set by the forces of supply and demand. If there is a high demand for a given issue of stock, or a given bond, the price will rise as each purchaser is willing to pay more for the security than the last one. The reverse of that occurs when the sellers want to rid themselves of an issue more than the buyers want to buy it. Each seller is willing to receive less than the last one and the market price, or valuation, declines.</a:t>
            </a:r>
          </a:p>
          <a:p>
            <a:pPr eaLnBrk="1" hangingPunct="1">
              <a:lnSpc>
                <a:spcPct val="80000"/>
              </a:lnSpc>
            </a:pPr>
            <a:r>
              <a:rPr lang="en-US" altLang="en-US" sz="800">
                <a:latin typeface="Arial" panose="020B0604020202020204" pitchFamily="34" charset="0"/>
                <a:cs typeface="Arial" panose="020B0604020202020204" pitchFamily="34" charset="0"/>
              </a:rPr>
              <a:t>The same form of risks apply to a house, an issue of stock, a mutual fund, or a bond. Some forms of investment risk can be insured against. For example, the risk that an investment rental property might burn down, or the custodian of your stock and bond investments might go out of business. Most of the forms of risk that we concern ourselves with, financial risk, market risk, and even inflation risk, can at least partially be moderated by forms of </a:t>
            </a:r>
            <a:r>
              <a:rPr lang="en-US" altLang="en-US" sz="800" i="1">
                <a:latin typeface="Arial" panose="020B0604020202020204" pitchFamily="34" charset="0"/>
                <a:cs typeface="Arial" panose="020B0604020202020204" pitchFamily="34" charset="0"/>
              </a:rPr>
              <a:t>diversification</a:t>
            </a:r>
            <a:r>
              <a:rPr lang="en-US" altLang="en-US" sz="800">
                <a:latin typeface="Arial" panose="020B0604020202020204" pitchFamily="34" charset="0"/>
                <a:cs typeface="Arial" panose="020B0604020202020204" pitchFamily="34" charset="0"/>
              </a:rPr>
              <a:t>.</a:t>
            </a:r>
          </a:p>
          <a:p>
            <a:pPr eaLnBrk="1" hangingPunct="1">
              <a:lnSpc>
                <a:spcPct val="80000"/>
              </a:lnSpc>
            </a:pPr>
            <a:r>
              <a:rPr lang="en-US" altLang="en-US" sz="800">
                <a:latin typeface="Arial" panose="020B0604020202020204" pitchFamily="34" charset="0"/>
                <a:cs typeface="Arial" panose="020B0604020202020204" pitchFamily="34" charset="0"/>
              </a:rPr>
              <a:t>For example, a person investing $10,000.00 for one year may desire a gain of $1,000.00, or a 10% return, providing a total investment of $11,000 after one year. In reality, investing, as opposed to saving, rarely provides such a neat solution. For example, the average annual compound return of the broad American stock market over the time period from 1926 to 2006 was just over 10% per year. During that eighty year period though, there were more than a few times when massive declines in market value were experienced by investors in that same stock market. From early in the year 2000 through the fall of the year 2002 for example, the broad measures of market valuation, such as the S&amp;P 500 Stock Index fell over 50%. For an investor in 2006 to have seen that average compounded 10% return in the S&amp;P 500 Index, he or she would have had to invest in 1994. The 10% average annual rate or return was there, it just took twelve years of patient waiting to see it.</a:t>
            </a:r>
          </a:p>
          <a:p>
            <a:pPr eaLnBrk="1" hangingPunct="1">
              <a:lnSpc>
                <a:spcPct val="80000"/>
              </a:lnSpc>
            </a:pPr>
            <a:r>
              <a:rPr lang="en-US" altLang="en-US" sz="800">
                <a:latin typeface="Arial" panose="020B0604020202020204" pitchFamily="34" charset="0"/>
                <a:cs typeface="Arial" panose="020B0604020202020204" pitchFamily="34" charset="0"/>
              </a:rPr>
              <a:t>At least the investor in a S&amp;P 500 Index Fund has some degree of assurance that if he or she waits long enough a positive return is very likely to occur. The investor who elected to invest everything in Enron is left only with the assurance that the investment was a complete loss. Enron, as a stock issue, was a part of the S&amp;P 500, and its loss did have a temporary effect on that index, but the effect was not permanent or, in the long run, of any significance. That is the value of diversification. Further diversification away from the large capitalization stocks that make up the S&amp;P 500 Index has historically tended to further reduce market and financial risk.</a:t>
            </a:r>
          </a:p>
          <a:p>
            <a:pPr eaLnBrk="1" hangingPunct="1">
              <a:lnSpc>
                <a:spcPct val="80000"/>
              </a:lnSpc>
            </a:pPr>
            <a:r>
              <a:rPr lang="en-US" altLang="en-US" sz="800">
                <a:latin typeface="Arial" panose="020B0604020202020204" pitchFamily="34" charset="0"/>
                <a:cs typeface="Arial" panose="020B0604020202020204" pitchFamily="34" charset="0"/>
              </a:rPr>
              <a:t>A science has evolved around managing market and financial risk under the general title of </a:t>
            </a:r>
            <a:r>
              <a:rPr lang="en-US" altLang="en-US" sz="800">
                <a:latin typeface="Arial" panose="020B0604020202020204" pitchFamily="34" charset="0"/>
                <a:cs typeface="Arial" panose="020B0604020202020204" pitchFamily="34" charset="0"/>
                <a:hlinkClick r:id="rId7" tooltip="Modern portfolio theory"/>
              </a:rPr>
              <a:t>Modern portfolio theory</a:t>
            </a:r>
            <a:r>
              <a:rPr lang="en-US" altLang="en-US" sz="800">
                <a:latin typeface="Arial" panose="020B0604020202020204" pitchFamily="34" charset="0"/>
                <a:cs typeface="Arial" panose="020B0604020202020204" pitchFamily="34" charset="0"/>
              </a:rPr>
              <a:t> initiated by Dr. </a:t>
            </a:r>
            <a:r>
              <a:rPr lang="en-US" altLang="en-US" sz="800">
                <a:latin typeface="Arial" panose="020B0604020202020204" pitchFamily="34" charset="0"/>
                <a:cs typeface="Arial" panose="020B0604020202020204" pitchFamily="34" charset="0"/>
                <a:hlinkClick r:id="rId8" tooltip="Harry Markowitz"/>
              </a:rPr>
              <a:t>Harry Markowitz</a:t>
            </a:r>
            <a:r>
              <a:rPr lang="en-US" altLang="en-US" sz="800">
                <a:latin typeface="Arial" panose="020B0604020202020204" pitchFamily="34" charset="0"/>
                <a:cs typeface="Arial" panose="020B0604020202020204" pitchFamily="34" charset="0"/>
              </a:rPr>
              <a:t> in 1952 with his seminal article, "Portfolio Selection."</a:t>
            </a:r>
          </a:p>
        </p:txBody>
      </p:sp>
    </p:spTree>
    <p:extLst>
      <p:ext uri="{BB962C8B-B14F-4D97-AF65-F5344CB8AC3E}">
        <p14:creationId xmlns:p14="http://schemas.microsoft.com/office/powerpoint/2010/main" val="115008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EA972E2-27F2-4844-B57E-73062DE73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8415C36-442B-FD4F-91B7-BEE239C02BA1}" type="slidenum">
              <a:rPr lang="en-GB" altLang="en-US">
                <a:latin typeface="Arial" panose="020B0604020202020204" pitchFamily="34" charset="0"/>
              </a:rPr>
              <a:pPr eaLnBrk="1" hangingPunct="1"/>
              <a:t>6</a:t>
            </a:fld>
            <a:endParaRPr lang="en-GB" altLang="en-US">
              <a:latin typeface="Arial" panose="020B0604020202020204" pitchFamily="34" charset="0"/>
            </a:endParaRPr>
          </a:p>
        </p:txBody>
      </p:sp>
      <p:sp>
        <p:nvSpPr>
          <p:cNvPr id="36867" name="Rectangle 2">
            <a:extLst>
              <a:ext uri="{FF2B5EF4-FFF2-40B4-BE49-F238E27FC236}">
                <a16:creationId xmlns:a16="http://schemas.microsoft.com/office/drawing/2014/main" id="{69EA8E51-BAFE-3E46-BAC2-E9B0CC74F3F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DF8D8DD9-FD28-8C46-A5D5-B8C2620701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88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9F6F4F7-49A7-BA43-948C-95F7DFB00E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06A8C29-2E3C-7840-9F5F-0275FCED0466}" type="slidenum">
              <a:rPr lang="en-GB" altLang="en-US">
                <a:latin typeface="Arial" panose="020B0604020202020204" pitchFamily="34" charset="0"/>
              </a:rPr>
              <a:pPr eaLnBrk="1" hangingPunct="1"/>
              <a:t>8</a:t>
            </a:fld>
            <a:endParaRPr lang="en-GB" altLang="en-US">
              <a:latin typeface="Arial" panose="020B0604020202020204" pitchFamily="34" charset="0"/>
            </a:endParaRPr>
          </a:p>
        </p:txBody>
      </p:sp>
      <p:sp>
        <p:nvSpPr>
          <p:cNvPr id="37891" name="Rectangle 2">
            <a:extLst>
              <a:ext uri="{FF2B5EF4-FFF2-40B4-BE49-F238E27FC236}">
                <a16:creationId xmlns:a16="http://schemas.microsoft.com/office/drawing/2014/main" id="{4DFE13DC-E30D-F646-A3EB-C9C2CA77288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15A30777-0B0F-5C4D-BDBF-5676E50A42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800">
                <a:latin typeface="Arial" panose="020B0604020202020204" pitchFamily="34" charset="0"/>
                <a:cs typeface="Arial" panose="020B0604020202020204" pitchFamily="34" charset="0"/>
              </a:rPr>
              <a:t>The different factors that can affect the client’s risk profile are as follows –</a:t>
            </a:r>
          </a:p>
          <a:p>
            <a:pPr eaLnBrk="1" hangingPunct="1">
              <a:lnSpc>
                <a:spcPct val="80000"/>
              </a:lnSpc>
            </a:pPr>
            <a:r>
              <a:rPr lang="en-US" altLang="en-US" sz="800">
                <a:latin typeface="Arial" panose="020B0604020202020204" pitchFamily="34" charset="0"/>
                <a:cs typeface="Arial" panose="020B0604020202020204" pitchFamily="34" charset="0"/>
              </a:rPr>
              <a:t>(a)	Age</a:t>
            </a:r>
          </a:p>
          <a:p>
            <a:pPr eaLnBrk="1" hangingPunct="1">
              <a:lnSpc>
                <a:spcPct val="80000"/>
              </a:lnSpc>
            </a:pPr>
            <a:r>
              <a:rPr lang="en-US" altLang="en-US" sz="800">
                <a:latin typeface="Arial" panose="020B0604020202020204" pitchFamily="34" charset="0"/>
                <a:cs typeface="Arial" panose="020B0604020202020204" pitchFamily="34" charset="0"/>
              </a:rPr>
              <a:t>Once again there are different schools of thought with regard to this factor. Does the older client necessarily have a lower risk profile? Lifestyle planning disagrees with this view point and points out that the client who is older and has saved enough for retirement might not necessarily fall into the lower risk category. He can afford to take risks as he has built up a nest egg. </a:t>
            </a:r>
          </a:p>
          <a:p>
            <a:pPr eaLnBrk="1" hangingPunct="1">
              <a:lnSpc>
                <a:spcPct val="80000"/>
              </a:lnSpc>
            </a:pPr>
            <a:r>
              <a:rPr lang="en-US" altLang="en-US" sz="800">
                <a:latin typeface="Arial" panose="020B0604020202020204" pitchFamily="34" charset="0"/>
                <a:cs typeface="Arial" panose="020B0604020202020204" pitchFamily="34" charset="0"/>
              </a:rPr>
              <a:t>The same theory applies to the younger client who needs to provide for his child’s education, pay off a bond and maintain a lifestyle. Should this client be conservative or should he take risks when investing? The answer to this question cannot be answered by only looking at the age of the client but should take other factors into account such as future needs. If this client needs to build up a substantial shortfall he cannot afford to be totally conservative and should expose himself to a certain amount of risk. Age is an important factor but not the determining factor, which is what most advisors to date have assumed.</a:t>
            </a:r>
          </a:p>
          <a:p>
            <a:pPr eaLnBrk="1" hangingPunct="1">
              <a:lnSpc>
                <a:spcPct val="80000"/>
              </a:lnSpc>
            </a:pPr>
            <a:r>
              <a:rPr lang="en-US" altLang="en-US" sz="800">
                <a:latin typeface="Arial" panose="020B0604020202020204" pitchFamily="34" charset="0"/>
                <a:cs typeface="Arial" panose="020B0604020202020204" pitchFamily="34" charset="0"/>
              </a:rPr>
              <a:t>(b)	Time</a:t>
            </a:r>
          </a:p>
          <a:p>
            <a:pPr eaLnBrk="1" hangingPunct="1">
              <a:lnSpc>
                <a:spcPct val="80000"/>
              </a:lnSpc>
            </a:pPr>
            <a:r>
              <a:rPr lang="en-US" altLang="en-US" sz="800">
                <a:latin typeface="Arial" panose="020B0604020202020204" pitchFamily="34" charset="0"/>
                <a:cs typeface="Arial" panose="020B0604020202020204" pitchFamily="34" charset="0"/>
              </a:rPr>
              <a:t>The longer the client has to invest, the more risk he should be able to tolerate as markets move in cycles. Should the investor, for example, need to realise money within one years time he will have very little tolerance for risk since there is no opportunity for the investor to wait out the poor market conditions for his capital to recover.</a:t>
            </a:r>
          </a:p>
          <a:p>
            <a:pPr eaLnBrk="1" hangingPunct="1">
              <a:lnSpc>
                <a:spcPct val="80000"/>
              </a:lnSpc>
            </a:pPr>
            <a:r>
              <a:rPr lang="en-US" altLang="en-US" sz="800">
                <a:latin typeface="Arial" panose="020B0604020202020204" pitchFamily="34" charset="0"/>
                <a:cs typeface="Arial" panose="020B0604020202020204" pitchFamily="34" charset="0"/>
              </a:rPr>
              <a:t>In contrast, an investor who has a long-term strategy will be able to ride the ups and downs (assuming he is properly informed of the investment process and cycles). </a:t>
            </a:r>
          </a:p>
          <a:p>
            <a:pPr eaLnBrk="1" hangingPunct="1">
              <a:lnSpc>
                <a:spcPct val="80000"/>
              </a:lnSpc>
            </a:pPr>
            <a:r>
              <a:rPr lang="en-US" altLang="en-US" sz="800">
                <a:latin typeface="Arial" panose="020B0604020202020204" pitchFamily="34" charset="0"/>
                <a:cs typeface="Arial" panose="020B0604020202020204" pitchFamily="34" charset="0"/>
              </a:rPr>
              <a:t>The client should not change his investment strategy purely because of under-performance. He should rather stick to the risk profile and maintain exposure to the higher risk investment vehicles. </a:t>
            </a:r>
          </a:p>
          <a:p>
            <a:pPr eaLnBrk="1" hangingPunct="1">
              <a:lnSpc>
                <a:spcPct val="80000"/>
              </a:lnSpc>
            </a:pPr>
            <a:r>
              <a:rPr lang="en-US" altLang="en-US" sz="800">
                <a:latin typeface="Arial" panose="020B0604020202020204" pitchFamily="34" charset="0"/>
                <a:cs typeface="Arial" panose="020B0604020202020204" pitchFamily="34" charset="0"/>
              </a:rPr>
              <a:t>Research has shown that equities outperform bonds, cash and inflation over a ten-year period. </a:t>
            </a:r>
          </a:p>
          <a:p>
            <a:pPr eaLnBrk="1" hangingPunct="1">
              <a:lnSpc>
                <a:spcPct val="80000"/>
              </a:lnSpc>
            </a:pPr>
            <a:r>
              <a:rPr lang="en-US" altLang="en-US" sz="800">
                <a:latin typeface="Arial" panose="020B0604020202020204" pitchFamily="34" charset="0"/>
                <a:cs typeface="Arial" panose="020B0604020202020204" pitchFamily="34" charset="0"/>
              </a:rPr>
              <a:t>The table below indicates how the risk within the different asset types is reduced over a longer term by using standard deviation calculations.</a:t>
            </a:r>
          </a:p>
          <a:p>
            <a:pPr eaLnBrk="1" hangingPunct="1">
              <a:lnSpc>
                <a:spcPct val="80000"/>
              </a:lnSpc>
            </a:pPr>
            <a:endParaRPr lang="en-US" altLang="en-US" sz="800">
              <a:latin typeface="Arial" panose="020B0604020202020204" pitchFamily="34" charset="0"/>
              <a:cs typeface="Arial" panose="020B0604020202020204" pitchFamily="34" charset="0"/>
            </a:endParaRPr>
          </a:p>
          <a:p>
            <a:pPr eaLnBrk="1" hangingPunct="1">
              <a:lnSpc>
                <a:spcPct val="80000"/>
              </a:lnSpc>
            </a:pPr>
            <a:r>
              <a:rPr lang="en-US" altLang="en-US" sz="800">
                <a:latin typeface="Arial" panose="020B0604020202020204" pitchFamily="34" charset="0"/>
                <a:cs typeface="Arial" panose="020B0604020202020204" pitchFamily="34" charset="0"/>
              </a:rPr>
              <a:t>	Shares	Bonds	Cash	Inflation	</a:t>
            </a:r>
          </a:p>
          <a:p>
            <a:pPr eaLnBrk="1" hangingPunct="1">
              <a:lnSpc>
                <a:spcPct val="80000"/>
              </a:lnSpc>
            </a:pPr>
            <a:r>
              <a:rPr lang="en-US" altLang="en-US" sz="800">
                <a:latin typeface="Arial" panose="020B0604020202020204" pitchFamily="34" charset="0"/>
                <a:cs typeface="Arial" panose="020B0604020202020204" pitchFamily="34" charset="0"/>
              </a:rPr>
              <a:t>1 year	22.94	10.04	6.47	5.6	</a:t>
            </a:r>
          </a:p>
          <a:p>
            <a:pPr eaLnBrk="1" hangingPunct="1">
              <a:lnSpc>
                <a:spcPct val="80000"/>
              </a:lnSpc>
            </a:pPr>
            <a:r>
              <a:rPr lang="en-US" altLang="en-US" sz="800">
                <a:latin typeface="Arial" panose="020B0604020202020204" pitchFamily="34" charset="0"/>
                <a:cs typeface="Arial" panose="020B0604020202020204" pitchFamily="34" charset="0"/>
              </a:rPr>
              <a:t>3 years	13.34	6.21	6.16	5.42	</a:t>
            </a:r>
          </a:p>
          <a:p>
            <a:pPr eaLnBrk="1" hangingPunct="1">
              <a:lnSpc>
                <a:spcPct val="80000"/>
              </a:lnSpc>
            </a:pPr>
            <a:r>
              <a:rPr lang="en-US" altLang="en-US" sz="800">
                <a:latin typeface="Arial" panose="020B0604020202020204" pitchFamily="34" charset="0"/>
                <a:cs typeface="Arial" panose="020B0604020202020204" pitchFamily="34" charset="0"/>
              </a:rPr>
              <a:t>5 years	9.77	5.36	5.95	5.32	</a:t>
            </a:r>
          </a:p>
          <a:p>
            <a:pPr eaLnBrk="1" hangingPunct="1">
              <a:lnSpc>
                <a:spcPct val="80000"/>
              </a:lnSpc>
            </a:pPr>
            <a:r>
              <a:rPr lang="en-US" altLang="en-US" sz="800">
                <a:latin typeface="Arial" panose="020B0604020202020204" pitchFamily="34" charset="0"/>
                <a:cs typeface="Arial" panose="020B0604020202020204" pitchFamily="34" charset="0"/>
              </a:rPr>
              <a:t>10 years	7.38	4.69	5.74	5.04	</a:t>
            </a:r>
          </a:p>
          <a:p>
            <a:pPr eaLnBrk="1" hangingPunct="1">
              <a:lnSpc>
                <a:spcPct val="80000"/>
              </a:lnSpc>
            </a:pPr>
            <a:r>
              <a:rPr lang="en-US" altLang="en-US" sz="800">
                <a:latin typeface="Arial" panose="020B0604020202020204" pitchFamily="34" charset="0"/>
                <a:cs typeface="Arial" panose="020B0604020202020204" pitchFamily="34" charset="0"/>
              </a:rPr>
              <a:t>20 years	5.63	3.43	4.88	4.12	</a:t>
            </a:r>
          </a:p>
          <a:p>
            <a:pPr eaLnBrk="1" hangingPunct="1">
              <a:lnSpc>
                <a:spcPct val="80000"/>
              </a:lnSpc>
            </a:pPr>
            <a:endParaRPr lang="en-US" altLang="en-US" sz="800">
              <a:latin typeface="Arial" panose="020B0604020202020204" pitchFamily="34" charset="0"/>
              <a:cs typeface="Arial" panose="020B0604020202020204" pitchFamily="34" charset="0"/>
            </a:endParaRPr>
          </a:p>
          <a:p>
            <a:pPr eaLnBrk="1" hangingPunct="1">
              <a:lnSpc>
                <a:spcPct val="80000"/>
              </a:lnSpc>
            </a:pPr>
            <a:r>
              <a:rPr lang="en-US" altLang="en-US" sz="800">
                <a:latin typeface="Arial" panose="020B0604020202020204" pitchFamily="34" charset="0"/>
                <a:cs typeface="Arial" panose="020B0604020202020204" pitchFamily="34" charset="0"/>
              </a:rPr>
              <a:t>Source: Investment Planning by Brian Goodall</a:t>
            </a:r>
          </a:p>
          <a:p>
            <a:pPr eaLnBrk="1" hangingPunct="1">
              <a:lnSpc>
                <a:spcPct val="80000"/>
              </a:lnSpc>
            </a:pPr>
            <a:r>
              <a:rPr lang="en-US" altLang="en-US" sz="800">
                <a:latin typeface="Arial" panose="020B0604020202020204" pitchFamily="34" charset="0"/>
                <a:cs typeface="Arial" panose="020B0604020202020204" pitchFamily="34" charset="0"/>
              </a:rPr>
              <a:t>(c)	Inflation</a:t>
            </a:r>
          </a:p>
          <a:p>
            <a:pPr eaLnBrk="1" hangingPunct="1">
              <a:lnSpc>
                <a:spcPct val="80000"/>
              </a:lnSpc>
            </a:pPr>
            <a:r>
              <a:rPr lang="en-US" altLang="en-US" sz="800">
                <a:latin typeface="Arial" panose="020B0604020202020204" pitchFamily="34" charset="0"/>
                <a:cs typeface="Arial" panose="020B0604020202020204" pitchFamily="34" charset="0"/>
              </a:rPr>
              <a:t>The risk of inflation depleting an investment portfolio is a real threat. In a country such as South Africa where the rate of inflation is targeted to be between 3%–6% pa, investments have to outperform drastically. This steady erosion of one’s investment reduces the buying power over a long term. The following example illustrates the effect inflation has on an investment.</a:t>
            </a:r>
          </a:p>
          <a:p>
            <a:pPr eaLnBrk="1" hangingPunct="1">
              <a:lnSpc>
                <a:spcPct val="80000"/>
              </a:lnSpc>
            </a:pPr>
            <a:endParaRPr lang="en-US" altLang="en-US" sz="800">
              <a:latin typeface="Arial" panose="020B0604020202020204" pitchFamily="34" charset="0"/>
              <a:cs typeface="Arial" panose="020B0604020202020204" pitchFamily="34" charset="0"/>
            </a:endParaRPr>
          </a:p>
          <a:p>
            <a:pPr eaLnBrk="1" hangingPunct="1">
              <a:lnSpc>
                <a:spcPct val="80000"/>
              </a:lnSpc>
            </a:pPr>
            <a:r>
              <a:rPr lang="en-US" altLang="en-US" sz="800">
                <a:latin typeface="Arial" panose="020B0604020202020204" pitchFamily="34" charset="0"/>
                <a:cs typeface="Arial" panose="020B0604020202020204" pitchFamily="34" charset="0"/>
              </a:rPr>
              <a:t>In twelve years time an investment of R100 000 will have half its buying power. How was this conclusion reached? The rule of 72 can be used to explain this.	</a:t>
            </a:r>
          </a:p>
          <a:p>
            <a:pPr eaLnBrk="1" hangingPunct="1">
              <a:lnSpc>
                <a:spcPct val="80000"/>
              </a:lnSpc>
            </a:pPr>
            <a:r>
              <a:rPr lang="en-US" altLang="en-US" sz="800">
                <a:latin typeface="Arial" panose="020B0604020202020204" pitchFamily="34" charset="0"/>
                <a:cs typeface="Arial" panose="020B0604020202020204" pitchFamily="34" charset="0"/>
              </a:rPr>
              <a:t>72/6 = 12	</a:t>
            </a:r>
          </a:p>
          <a:p>
            <a:pPr eaLnBrk="1" hangingPunct="1">
              <a:lnSpc>
                <a:spcPct val="80000"/>
              </a:lnSpc>
            </a:pPr>
            <a:endParaRPr lang="en-US" altLang="en-US" sz="800">
              <a:latin typeface="Arial" panose="020B0604020202020204" pitchFamily="34" charset="0"/>
              <a:cs typeface="Arial" panose="020B0604020202020204" pitchFamily="34" charset="0"/>
            </a:endParaRPr>
          </a:p>
          <a:p>
            <a:pPr eaLnBrk="1" hangingPunct="1">
              <a:lnSpc>
                <a:spcPct val="80000"/>
              </a:lnSpc>
            </a:pPr>
            <a:r>
              <a:rPr lang="en-US" altLang="en-US" sz="800">
                <a:latin typeface="Arial" panose="020B0604020202020204" pitchFamily="34" charset="0"/>
                <a:cs typeface="Arial" panose="020B0604020202020204" pitchFamily="34" charset="0"/>
              </a:rPr>
              <a:t>It is therefore imperative for the long-term investor to make sure his portfolio is properly structured to accommodate for this phenomenon.</a:t>
            </a:r>
          </a:p>
          <a:p>
            <a:pPr eaLnBrk="1" hangingPunct="1">
              <a:lnSpc>
                <a:spcPct val="80000"/>
              </a:lnSpc>
            </a:pPr>
            <a:r>
              <a:rPr lang="en-US" altLang="en-US" sz="800">
                <a:latin typeface="Arial" panose="020B0604020202020204" pitchFamily="34" charset="0"/>
                <a:cs typeface="Arial" panose="020B0604020202020204" pitchFamily="34" charset="0"/>
              </a:rPr>
              <a:t>(d)	Interest rates</a:t>
            </a:r>
          </a:p>
          <a:p>
            <a:pPr eaLnBrk="1" hangingPunct="1">
              <a:lnSpc>
                <a:spcPct val="80000"/>
              </a:lnSpc>
            </a:pPr>
            <a:r>
              <a:rPr lang="en-US" altLang="en-US" sz="800">
                <a:latin typeface="Arial" panose="020B0604020202020204" pitchFamily="34" charset="0"/>
                <a:cs typeface="Arial" panose="020B0604020202020204" pitchFamily="34" charset="0"/>
              </a:rPr>
              <a:t>How do interest rates effect an investment? Investments such as government bonds and money market instruments are very closely linked to interest rate movements. In a lower interest rate environment clients may find that low risk fixed interest investments do not give them sufficient income to live on. Another problem is that if interest rates go up the capital value of a bond will decline. If interest rates come down the value could increase. If the investor were to speculate as to whether interest rates would go up or down he could make a fatal error and invest in a long-term investment that is pegged at a lower interest rate or suffer a capital loss if he sells it.</a:t>
            </a:r>
          </a:p>
          <a:p>
            <a:pPr eaLnBrk="1" hangingPunct="1">
              <a:lnSpc>
                <a:spcPct val="80000"/>
              </a:lnSpc>
            </a:pPr>
            <a:r>
              <a:rPr lang="en-US" altLang="en-US" sz="800">
                <a:latin typeface="Arial" panose="020B0604020202020204" pitchFamily="34" charset="0"/>
                <a:cs typeface="Arial" panose="020B0604020202020204" pitchFamily="34" charset="0"/>
              </a:rPr>
              <a:t>(e)	Goals </a:t>
            </a:r>
          </a:p>
          <a:p>
            <a:pPr eaLnBrk="1" hangingPunct="1">
              <a:lnSpc>
                <a:spcPct val="80000"/>
              </a:lnSpc>
            </a:pPr>
            <a:r>
              <a:rPr lang="en-US" altLang="en-US" sz="800">
                <a:latin typeface="Arial" panose="020B0604020202020204" pitchFamily="34" charset="0"/>
                <a:cs typeface="Arial" panose="020B0604020202020204" pitchFamily="34" charset="0"/>
              </a:rPr>
              <a:t>When discussing the client’s risk profile it is important to take his goals into account. A distinction can be drawn between short-, medium- and long-term goals. Each of these goals are affected by factors such as the client’s personal needs, circumstances and lifecycles. Within the concept of lifestyle planning, goals play an important role.</a:t>
            </a:r>
          </a:p>
          <a:p>
            <a:pPr eaLnBrk="1" hangingPunct="1">
              <a:lnSpc>
                <a:spcPct val="80000"/>
              </a:lnSpc>
            </a:pPr>
            <a:r>
              <a:rPr lang="en-US" altLang="en-US" sz="800">
                <a:latin typeface="Arial" panose="020B0604020202020204" pitchFamily="34" charset="0"/>
                <a:cs typeface="Arial" panose="020B0604020202020204" pitchFamily="34" charset="0"/>
              </a:rPr>
              <a:t>(f)	Circumstances</a:t>
            </a:r>
          </a:p>
          <a:p>
            <a:pPr eaLnBrk="1" hangingPunct="1">
              <a:lnSpc>
                <a:spcPct val="80000"/>
              </a:lnSpc>
            </a:pPr>
            <a:r>
              <a:rPr lang="en-US" altLang="en-US" sz="800">
                <a:latin typeface="Arial" panose="020B0604020202020204" pitchFamily="34" charset="0"/>
                <a:cs typeface="Arial" panose="020B0604020202020204" pitchFamily="34" charset="0"/>
              </a:rPr>
              <a:t>Events such as the 11 September 2001 terrorist attack on America will have a significant impact on investment returns over a specific period of time. It is important to note that these events cannot be seen in isolation and must not affect the client’s risk profile. In the event of such a disaster, markets usually fluctuate dramatically. The client’s risk profile should not change unless the client’s circumstances change due to such an event. </a:t>
            </a:r>
          </a:p>
          <a:p>
            <a:pPr eaLnBrk="1" hangingPunct="1">
              <a:lnSpc>
                <a:spcPct val="80000"/>
              </a:lnSpc>
            </a:pPr>
            <a:r>
              <a:rPr lang="en-US" altLang="en-US" sz="800">
                <a:latin typeface="Arial" panose="020B0604020202020204" pitchFamily="34" charset="0"/>
                <a:cs typeface="Arial" panose="020B0604020202020204" pitchFamily="34" charset="0"/>
              </a:rPr>
              <a:t>(g)	Client personality</a:t>
            </a:r>
          </a:p>
          <a:p>
            <a:pPr eaLnBrk="1" hangingPunct="1">
              <a:lnSpc>
                <a:spcPct val="80000"/>
              </a:lnSpc>
            </a:pPr>
            <a:r>
              <a:rPr lang="en-US" altLang="en-US" sz="800">
                <a:latin typeface="Arial" panose="020B0604020202020204" pitchFamily="34" charset="0"/>
                <a:cs typeface="Arial" panose="020B0604020202020204" pitchFamily="34" charset="0"/>
              </a:rPr>
              <a:t>Every client has a different personality and this should be considered when choosing a risk profile. If the client is a very volatile and insecure person it would be foolish to place him in a high-risk investment portfolio.</a:t>
            </a:r>
          </a:p>
          <a:p>
            <a:pPr eaLnBrk="1" hangingPunct="1">
              <a:lnSpc>
                <a:spcPct val="80000"/>
              </a:lnSpc>
            </a:pPr>
            <a:r>
              <a:rPr lang="en-US" altLang="en-US" sz="800">
                <a:latin typeface="Arial" panose="020B0604020202020204" pitchFamily="34" charset="0"/>
                <a:cs typeface="Arial" panose="020B0604020202020204" pitchFamily="34" charset="0"/>
              </a:rPr>
              <a:t>An important point to remember is than none of these factors can be analysed in isolation. The financial planner and his client must take all the above factors into account and make a rational decision that will satisfy all the client’s needs and expectations.</a:t>
            </a:r>
          </a:p>
          <a:p>
            <a:pPr eaLnBrk="1" hangingPunct="1">
              <a:lnSpc>
                <a:spcPct val="80000"/>
              </a:lnSpc>
            </a:pPr>
            <a:r>
              <a:rPr lang="en-US" altLang="en-US" sz="800">
                <a:latin typeface="Arial" panose="020B0604020202020204" pitchFamily="34" charset="0"/>
                <a:cs typeface="Arial" panose="020B0604020202020204" pitchFamily="34" charset="0"/>
              </a:rPr>
              <a:t>Different risk profiles consist of different asset types. The different asset types have been discussed in Part 2 of this work. </a:t>
            </a:r>
          </a:p>
        </p:txBody>
      </p:sp>
    </p:spTree>
    <p:extLst>
      <p:ext uri="{BB962C8B-B14F-4D97-AF65-F5344CB8AC3E}">
        <p14:creationId xmlns:p14="http://schemas.microsoft.com/office/powerpoint/2010/main" val="100220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FA31DC9-F348-504D-B9D7-E89D6F14E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7F9F2AA-BB55-F144-BC6D-F7ED96171D77}" type="slidenum">
              <a:rPr lang="en-GB" altLang="en-US">
                <a:latin typeface="Arial" panose="020B0604020202020204" pitchFamily="34" charset="0"/>
              </a:rPr>
              <a:pPr eaLnBrk="1" hangingPunct="1"/>
              <a:t>9</a:t>
            </a:fld>
            <a:endParaRPr lang="en-GB" altLang="en-US">
              <a:latin typeface="Arial" panose="020B0604020202020204" pitchFamily="34" charset="0"/>
            </a:endParaRPr>
          </a:p>
        </p:txBody>
      </p:sp>
      <p:sp>
        <p:nvSpPr>
          <p:cNvPr id="38915" name="Rectangle 2">
            <a:extLst>
              <a:ext uri="{FF2B5EF4-FFF2-40B4-BE49-F238E27FC236}">
                <a16:creationId xmlns:a16="http://schemas.microsoft.com/office/drawing/2014/main" id="{B02B8DC8-3A81-DA46-A659-164D6EB7D1A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2499D130-9827-8345-8246-C81F3E2DC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53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9B7D58D-4B46-4E4A-BF23-1B2C3A1BBD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5EF91844-FD69-FB4D-B170-3A30700CD278}" type="slidenum">
              <a:rPr lang="en-GB" altLang="en-US">
                <a:latin typeface="Arial" panose="020B0604020202020204" pitchFamily="34" charset="0"/>
              </a:rPr>
              <a:pPr eaLnBrk="1" hangingPunct="1"/>
              <a:t>10</a:t>
            </a:fld>
            <a:endParaRPr lang="en-GB" altLang="en-US">
              <a:latin typeface="Arial" panose="020B0604020202020204" pitchFamily="34" charset="0"/>
            </a:endParaRPr>
          </a:p>
        </p:txBody>
      </p:sp>
      <p:sp>
        <p:nvSpPr>
          <p:cNvPr id="39939" name="Rectangle 2">
            <a:extLst>
              <a:ext uri="{FF2B5EF4-FFF2-40B4-BE49-F238E27FC236}">
                <a16:creationId xmlns:a16="http://schemas.microsoft.com/office/drawing/2014/main" id="{5E3DE63E-40E7-4B41-9C60-0C2C9F1CB8A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BEEBF59-87AF-134C-BEC0-F2A24CFD3E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9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a:extLst>
              <a:ext uri="{FF2B5EF4-FFF2-40B4-BE49-F238E27FC236}">
                <a16:creationId xmlns:a16="http://schemas.microsoft.com/office/drawing/2014/main" id="{B5385547-C814-F048-B4B9-0CEF8187CCFF}"/>
              </a:ext>
            </a:extLst>
          </p:cNvPr>
          <p:cNvSpPr>
            <a:spLocks/>
          </p:cNvSpPr>
          <p:nvPr/>
        </p:nvSpPr>
        <p:spPr bwMode="auto">
          <a:xfrm>
            <a:off x="-34925" y="4321175"/>
            <a:ext cx="1512888" cy="781050"/>
          </a:xfrm>
          <a:custGeom>
            <a:avLst/>
            <a:gdLst>
              <a:gd name="T0" fmla="*/ 5799 w 8042"/>
              <a:gd name="T1" fmla="*/ 10000 h 10000"/>
              <a:gd name="T2" fmla="*/ 5961 w 8042"/>
              <a:gd name="T3" fmla="*/ 9880 h 10000"/>
              <a:gd name="T4" fmla="*/ 5988 w 8042"/>
              <a:gd name="T5" fmla="*/ 9820 h 10000"/>
              <a:gd name="T6" fmla="*/ 8042 w 8042"/>
              <a:gd name="T7" fmla="*/ 5260 h 10000"/>
              <a:gd name="T8" fmla="*/ 8042 w 8042"/>
              <a:gd name="T9" fmla="*/ 4721 h 10000"/>
              <a:gd name="T10" fmla="*/ 5988 w 8042"/>
              <a:gd name="T11" fmla="*/ 221 h 10000"/>
              <a:gd name="T12" fmla="*/ 5961 w 8042"/>
              <a:gd name="T13" fmla="*/ 160 h 10000"/>
              <a:gd name="T14" fmla="*/ 5799 w 8042"/>
              <a:gd name="T15" fmla="*/ 41 h 10000"/>
              <a:gd name="T16" fmla="*/ 18 w 8042"/>
              <a:gd name="T17" fmla="*/ 0 h 10000"/>
              <a:gd name="T18" fmla="*/ 0 w 8042"/>
              <a:gd name="T19" fmla="*/ 9991 h 10000"/>
              <a:gd name="T20" fmla="*/ 5799 w 8042"/>
              <a:gd name="T21" fmla="*/ 10000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104284" y="4777381"/>
            <a:ext cx="715048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4155A72A-FE62-FA43-BD8A-1CD9C7A99CC1}"/>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8DC8DD1B-6EB1-7749-A447-203668B0976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7D37F64-2873-4C4A-8A61-81514F3D24E3}"/>
              </a:ext>
            </a:extLst>
          </p:cNvPr>
          <p:cNvSpPr>
            <a:spLocks noGrp="1"/>
          </p:cNvSpPr>
          <p:nvPr>
            <p:ph type="sldNum" sz="quarter" idx="12"/>
          </p:nvPr>
        </p:nvSpPr>
        <p:spPr>
          <a:xfrm>
            <a:off x="458788" y="4529138"/>
            <a:ext cx="633412" cy="365125"/>
          </a:xfrm>
        </p:spPr>
        <p:txBody>
          <a:bodyPr/>
          <a:lstStyle>
            <a:lvl1pPr>
              <a:defRPr/>
            </a:lvl1pPr>
          </a:lstStyle>
          <a:p>
            <a:pPr>
              <a:defRPr/>
            </a:pPr>
            <a:fld id="{2BB77A96-F5B2-1E42-BC81-F598E2734CB3}" type="slidenum">
              <a:rPr lang="en-GB" altLang="en-US"/>
              <a:pPr>
                <a:defRPr/>
              </a:pPr>
              <a:t>‹#›</a:t>
            </a:fld>
            <a:endParaRPr lang="en-GB" altLang="en-US"/>
          </a:p>
        </p:txBody>
      </p:sp>
    </p:spTree>
    <p:extLst>
      <p:ext uri="{BB962C8B-B14F-4D97-AF65-F5344CB8AC3E}">
        <p14:creationId xmlns:p14="http://schemas.microsoft.com/office/powerpoint/2010/main" val="2040371868"/>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69AE0B6-9078-3142-86D9-285F7FB24244}"/>
              </a:ext>
            </a:extLst>
          </p:cNvPr>
          <p:cNvSpPr>
            <a:spLocks/>
          </p:cNvSpPr>
          <p:nvPr/>
        </p:nvSpPr>
        <p:spPr bwMode="auto">
          <a:xfrm flipV="1">
            <a:off x="0" y="3167063"/>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C7DC4B41-7EF2-2B4B-85F4-478A8FEF35D6}"/>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563C9658-1757-BE43-A6BF-150E6C3D0E8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2B3B2FC-2CE1-974E-8D19-6DDB45C32E0E}"/>
              </a:ext>
            </a:extLst>
          </p:cNvPr>
          <p:cNvSpPr>
            <a:spLocks noGrp="1"/>
          </p:cNvSpPr>
          <p:nvPr>
            <p:ph type="sldNum" sz="quarter" idx="12"/>
          </p:nvPr>
        </p:nvSpPr>
        <p:spPr>
          <a:xfrm>
            <a:off x="554038" y="3244850"/>
            <a:ext cx="633412" cy="365125"/>
          </a:xfrm>
        </p:spPr>
        <p:txBody>
          <a:bodyPr/>
          <a:lstStyle>
            <a:lvl1pPr>
              <a:defRPr/>
            </a:lvl1pPr>
          </a:lstStyle>
          <a:p>
            <a:pPr>
              <a:defRPr/>
            </a:pPr>
            <a:fld id="{8541E683-7872-4349-B05C-5AB5202AC766}" type="slidenum">
              <a:rPr lang="en-GB" altLang="en-US"/>
              <a:pPr>
                <a:defRPr/>
              </a:pPr>
              <a:t>‹#›</a:t>
            </a:fld>
            <a:endParaRPr lang="en-GB" altLang="en-US"/>
          </a:p>
        </p:txBody>
      </p:sp>
    </p:spTree>
    <p:extLst>
      <p:ext uri="{BB962C8B-B14F-4D97-AF65-F5344CB8AC3E}">
        <p14:creationId xmlns:p14="http://schemas.microsoft.com/office/powerpoint/2010/main" val="221477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5F76601-A973-AC4A-96A4-1BC104ADA1A4}"/>
              </a:ext>
            </a:extLst>
          </p:cNvPr>
          <p:cNvSpPr>
            <a:spLocks/>
          </p:cNvSpPr>
          <p:nvPr/>
        </p:nvSpPr>
        <p:spPr bwMode="auto">
          <a:xfrm flipV="1">
            <a:off x="0" y="3167063"/>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34">
            <a:extLst>
              <a:ext uri="{FF2B5EF4-FFF2-40B4-BE49-F238E27FC236}">
                <a16:creationId xmlns:a16="http://schemas.microsoft.com/office/drawing/2014/main" id="{1B3A1659-478C-3D4C-B793-3C6C4DB87574}"/>
              </a:ext>
            </a:extLst>
          </p:cNvPr>
          <p:cNvSpPr txBox="1">
            <a:spLocks noChangeArrowheads="1"/>
          </p:cNvSpPr>
          <p:nvPr/>
        </p:nvSpPr>
        <p:spPr bwMode="auto">
          <a:xfrm>
            <a:off x="1958975" y="647700"/>
            <a:ext cx="495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7" name="TextBox 62">
            <a:extLst>
              <a:ext uri="{FF2B5EF4-FFF2-40B4-BE49-F238E27FC236}">
                <a16:creationId xmlns:a16="http://schemas.microsoft.com/office/drawing/2014/main" id="{0314B9F0-5E76-5741-B644-F764691F255F}"/>
              </a:ext>
            </a:extLst>
          </p:cNvPr>
          <p:cNvSpPr txBox="1">
            <a:spLocks noChangeArrowheads="1"/>
          </p:cNvSpPr>
          <p:nvPr/>
        </p:nvSpPr>
        <p:spPr bwMode="auto">
          <a:xfrm>
            <a:off x="8850313" y="2905125"/>
            <a:ext cx="49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49E301D7-E3CB-0246-A221-27FFACDAA1E1}"/>
              </a:ext>
            </a:extLst>
          </p:cNvPr>
          <p:cNvSpPr>
            <a:spLocks noGrp="1"/>
          </p:cNvSpPr>
          <p:nvPr>
            <p:ph type="dt" sz="half" idx="14"/>
          </p:nvPr>
        </p:nvSpPr>
        <p:spPr/>
        <p:txBody>
          <a:bodyPr/>
          <a:lstStyle>
            <a:lvl1pPr>
              <a:defRPr/>
            </a:lvl1pPr>
          </a:lstStyle>
          <a:p>
            <a:pPr>
              <a:defRPr/>
            </a:pPr>
            <a:endParaRPr lang="en-GB"/>
          </a:p>
        </p:txBody>
      </p:sp>
      <p:sp>
        <p:nvSpPr>
          <p:cNvPr id="9" name="Footer Placeholder 4">
            <a:extLst>
              <a:ext uri="{FF2B5EF4-FFF2-40B4-BE49-F238E27FC236}">
                <a16:creationId xmlns:a16="http://schemas.microsoft.com/office/drawing/2014/main" id="{BDD1409D-7DC8-764C-8EBA-7124C80D9ADE}"/>
              </a:ext>
            </a:extLst>
          </p:cNvPr>
          <p:cNvSpPr>
            <a:spLocks noGrp="1"/>
          </p:cNvSpPr>
          <p:nvPr>
            <p:ph type="ftr" sz="quarter" idx="15"/>
          </p:nvPr>
        </p:nvSpPr>
        <p:spPr/>
        <p:txBody>
          <a:bodyPr/>
          <a:lstStyle>
            <a:lvl1pPr>
              <a:defRPr/>
            </a:lvl1pPr>
          </a:lstStyle>
          <a:p>
            <a:pPr>
              <a:defRPr/>
            </a:pPr>
            <a:endParaRPr lang="en-GB"/>
          </a:p>
        </p:txBody>
      </p:sp>
      <p:sp>
        <p:nvSpPr>
          <p:cNvPr id="10" name="Slide Number Placeholder 5">
            <a:extLst>
              <a:ext uri="{FF2B5EF4-FFF2-40B4-BE49-F238E27FC236}">
                <a16:creationId xmlns:a16="http://schemas.microsoft.com/office/drawing/2014/main" id="{E21396B7-22B9-224E-901C-B2ED008FE56E}"/>
              </a:ext>
            </a:extLst>
          </p:cNvPr>
          <p:cNvSpPr>
            <a:spLocks noGrp="1"/>
          </p:cNvSpPr>
          <p:nvPr>
            <p:ph type="sldNum" sz="quarter" idx="16"/>
          </p:nvPr>
        </p:nvSpPr>
        <p:spPr>
          <a:xfrm>
            <a:off x="554038" y="3244850"/>
            <a:ext cx="633412" cy="365125"/>
          </a:xfrm>
        </p:spPr>
        <p:txBody>
          <a:bodyPr/>
          <a:lstStyle>
            <a:lvl1pPr>
              <a:defRPr/>
            </a:lvl1pPr>
          </a:lstStyle>
          <a:p>
            <a:pPr>
              <a:defRPr/>
            </a:pPr>
            <a:fld id="{87508082-68A8-9F43-9CD8-811732CC5DDE}" type="slidenum">
              <a:rPr lang="en-GB" altLang="en-US"/>
              <a:pPr>
                <a:defRPr/>
              </a:pPr>
              <a:t>‹#›</a:t>
            </a:fld>
            <a:endParaRPr lang="en-GB" altLang="en-US"/>
          </a:p>
        </p:txBody>
      </p:sp>
    </p:spTree>
    <p:extLst>
      <p:ext uri="{BB962C8B-B14F-4D97-AF65-F5344CB8AC3E}">
        <p14:creationId xmlns:p14="http://schemas.microsoft.com/office/powerpoint/2010/main" val="1635930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128EEAF-EA11-A24F-89F7-869CF4F46958}"/>
              </a:ext>
            </a:extLst>
          </p:cNvPr>
          <p:cNvSpPr>
            <a:spLocks/>
          </p:cNvSpPr>
          <p:nvPr/>
        </p:nvSpPr>
        <p:spPr bwMode="auto">
          <a:xfrm flipV="1">
            <a:off x="0" y="4910138"/>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104284" y="5181600"/>
            <a:ext cx="7141317"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E743D75B-87E4-C444-8FD4-C63C17DBD10C}"/>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558F7AD1-A432-1448-B93B-CA30B549CFB6}"/>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3BCE756A-C690-154F-8312-ED69EB7AFC6B}"/>
              </a:ext>
            </a:extLst>
          </p:cNvPr>
          <p:cNvSpPr>
            <a:spLocks noGrp="1"/>
          </p:cNvSpPr>
          <p:nvPr>
            <p:ph type="sldNum" sz="quarter" idx="12"/>
          </p:nvPr>
        </p:nvSpPr>
        <p:spPr>
          <a:xfrm>
            <a:off x="554038" y="4983163"/>
            <a:ext cx="633412" cy="365125"/>
          </a:xfrm>
        </p:spPr>
        <p:txBody>
          <a:bodyPr/>
          <a:lstStyle>
            <a:lvl1pPr>
              <a:defRPr/>
            </a:lvl1pPr>
          </a:lstStyle>
          <a:p>
            <a:pPr>
              <a:defRPr/>
            </a:pPr>
            <a:fld id="{B7FC4816-9B2B-B94E-9A79-1ED791FB11AF}" type="slidenum">
              <a:rPr lang="en-GB" altLang="en-US"/>
              <a:pPr>
                <a:defRPr/>
              </a:pPr>
              <a:t>‹#›</a:t>
            </a:fld>
            <a:endParaRPr lang="en-GB" altLang="en-US"/>
          </a:p>
        </p:txBody>
      </p:sp>
    </p:spTree>
    <p:extLst>
      <p:ext uri="{BB962C8B-B14F-4D97-AF65-F5344CB8AC3E}">
        <p14:creationId xmlns:p14="http://schemas.microsoft.com/office/powerpoint/2010/main" val="138312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10681F1-31A1-0444-81A3-51F0327E3381}"/>
              </a:ext>
            </a:extLst>
          </p:cNvPr>
          <p:cNvSpPr>
            <a:spLocks/>
          </p:cNvSpPr>
          <p:nvPr/>
        </p:nvSpPr>
        <p:spPr bwMode="auto">
          <a:xfrm flipV="1">
            <a:off x="0" y="4910138"/>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34">
            <a:extLst>
              <a:ext uri="{FF2B5EF4-FFF2-40B4-BE49-F238E27FC236}">
                <a16:creationId xmlns:a16="http://schemas.microsoft.com/office/drawing/2014/main" id="{DDFC326A-2C22-154E-8A36-28D5B3A8A2DE}"/>
              </a:ext>
            </a:extLst>
          </p:cNvPr>
          <p:cNvSpPr txBox="1">
            <a:spLocks noChangeArrowheads="1"/>
          </p:cNvSpPr>
          <p:nvPr/>
        </p:nvSpPr>
        <p:spPr bwMode="auto">
          <a:xfrm>
            <a:off x="1958975" y="647700"/>
            <a:ext cx="495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7" name="TextBox 62">
            <a:extLst>
              <a:ext uri="{FF2B5EF4-FFF2-40B4-BE49-F238E27FC236}">
                <a16:creationId xmlns:a16="http://schemas.microsoft.com/office/drawing/2014/main" id="{69B0C999-CCE4-1B4E-867F-0CB9282A02FC}"/>
              </a:ext>
            </a:extLst>
          </p:cNvPr>
          <p:cNvSpPr txBox="1">
            <a:spLocks noChangeArrowheads="1"/>
          </p:cNvSpPr>
          <p:nvPr/>
        </p:nvSpPr>
        <p:spPr bwMode="auto">
          <a:xfrm>
            <a:off x="8850313" y="2905125"/>
            <a:ext cx="49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8000">
                <a:solidFill>
                  <a:schemeClr val="accent1"/>
                </a:solidFill>
                <a:latin typeface="Arial" panose="020B0604020202020204" pitchFamily="34" charset="0"/>
              </a:rPr>
              <a:t>”</a:t>
            </a:r>
          </a:p>
        </p:txBody>
      </p:sp>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104283" y="5181600"/>
            <a:ext cx="724565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a:extLst>
              <a:ext uri="{FF2B5EF4-FFF2-40B4-BE49-F238E27FC236}">
                <a16:creationId xmlns:a16="http://schemas.microsoft.com/office/drawing/2014/main" id="{7A4459CE-D42E-1640-98C6-DE28F96FFF69}"/>
              </a:ext>
            </a:extLst>
          </p:cNvPr>
          <p:cNvSpPr>
            <a:spLocks noGrp="1"/>
          </p:cNvSpPr>
          <p:nvPr>
            <p:ph type="dt" sz="half" idx="14"/>
          </p:nvPr>
        </p:nvSpPr>
        <p:spPr/>
        <p:txBody>
          <a:bodyPr/>
          <a:lstStyle>
            <a:lvl1pPr>
              <a:defRPr/>
            </a:lvl1pPr>
          </a:lstStyle>
          <a:p>
            <a:pPr>
              <a:defRPr/>
            </a:pPr>
            <a:endParaRPr lang="en-GB"/>
          </a:p>
        </p:txBody>
      </p:sp>
      <p:sp>
        <p:nvSpPr>
          <p:cNvPr id="9" name="Footer Placeholder 5">
            <a:extLst>
              <a:ext uri="{FF2B5EF4-FFF2-40B4-BE49-F238E27FC236}">
                <a16:creationId xmlns:a16="http://schemas.microsoft.com/office/drawing/2014/main" id="{B95EC192-1497-D14C-9867-63704E4E7EE2}"/>
              </a:ext>
            </a:extLst>
          </p:cNvPr>
          <p:cNvSpPr>
            <a:spLocks noGrp="1"/>
          </p:cNvSpPr>
          <p:nvPr>
            <p:ph type="ftr" sz="quarter" idx="15"/>
          </p:nvPr>
        </p:nvSpPr>
        <p:spPr/>
        <p:txBody>
          <a:bodyPr/>
          <a:lstStyle>
            <a:lvl1pPr>
              <a:defRPr/>
            </a:lvl1pPr>
          </a:lstStyle>
          <a:p>
            <a:pPr>
              <a:defRPr/>
            </a:pPr>
            <a:endParaRPr lang="en-GB"/>
          </a:p>
        </p:txBody>
      </p:sp>
      <p:sp>
        <p:nvSpPr>
          <p:cNvPr id="10" name="Slide Number Placeholder 6">
            <a:extLst>
              <a:ext uri="{FF2B5EF4-FFF2-40B4-BE49-F238E27FC236}">
                <a16:creationId xmlns:a16="http://schemas.microsoft.com/office/drawing/2014/main" id="{4008CBD5-7D3C-A144-9E55-2D12969F1295}"/>
              </a:ext>
            </a:extLst>
          </p:cNvPr>
          <p:cNvSpPr>
            <a:spLocks noGrp="1"/>
          </p:cNvSpPr>
          <p:nvPr>
            <p:ph type="sldNum" sz="quarter" idx="16"/>
          </p:nvPr>
        </p:nvSpPr>
        <p:spPr>
          <a:xfrm>
            <a:off x="554038" y="4983163"/>
            <a:ext cx="633412" cy="365125"/>
          </a:xfrm>
        </p:spPr>
        <p:txBody>
          <a:bodyPr/>
          <a:lstStyle>
            <a:lvl1pPr>
              <a:defRPr/>
            </a:lvl1pPr>
          </a:lstStyle>
          <a:p>
            <a:pPr>
              <a:defRPr/>
            </a:pPr>
            <a:fld id="{C8540BD7-4FC3-1945-A632-47594D7D5C7B}" type="slidenum">
              <a:rPr lang="en-GB" altLang="en-US"/>
              <a:pPr>
                <a:defRPr/>
              </a:pPr>
              <a:t>‹#›</a:t>
            </a:fld>
            <a:endParaRPr lang="en-GB" altLang="en-US"/>
          </a:p>
        </p:txBody>
      </p:sp>
    </p:spTree>
    <p:extLst>
      <p:ext uri="{BB962C8B-B14F-4D97-AF65-F5344CB8AC3E}">
        <p14:creationId xmlns:p14="http://schemas.microsoft.com/office/powerpoint/2010/main" val="1385061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015FA06-34FA-C347-99B5-679A3A989847}"/>
              </a:ext>
            </a:extLst>
          </p:cNvPr>
          <p:cNvSpPr>
            <a:spLocks/>
          </p:cNvSpPr>
          <p:nvPr/>
        </p:nvSpPr>
        <p:spPr bwMode="auto">
          <a:xfrm flipV="1">
            <a:off x="0" y="4910138"/>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104284" y="5181600"/>
            <a:ext cx="7141317"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02A3DE65-C4D3-6540-B826-C4B43A5D8D20}"/>
              </a:ext>
            </a:extLst>
          </p:cNvPr>
          <p:cNvSpPr>
            <a:spLocks noGrp="1"/>
          </p:cNvSpPr>
          <p:nvPr>
            <p:ph type="dt" sz="half" idx="14"/>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EFEACD20-9282-3049-A969-32E479C2469A}"/>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F9DAE82D-9814-2545-A071-1C6F61659365}"/>
              </a:ext>
            </a:extLst>
          </p:cNvPr>
          <p:cNvSpPr>
            <a:spLocks noGrp="1"/>
          </p:cNvSpPr>
          <p:nvPr>
            <p:ph type="sldNum" sz="quarter" idx="16"/>
          </p:nvPr>
        </p:nvSpPr>
        <p:spPr>
          <a:xfrm>
            <a:off x="554038" y="4983163"/>
            <a:ext cx="633412" cy="365125"/>
          </a:xfrm>
        </p:spPr>
        <p:txBody>
          <a:bodyPr/>
          <a:lstStyle>
            <a:lvl1pPr>
              <a:defRPr/>
            </a:lvl1pPr>
          </a:lstStyle>
          <a:p>
            <a:pPr>
              <a:defRPr/>
            </a:pPr>
            <a:fld id="{0A204386-7404-5F47-9404-FD55172853D1}" type="slidenum">
              <a:rPr lang="en-GB" altLang="en-US"/>
              <a:pPr>
                <a:defRPr/>
              </a:pPr>
              <a:t>‹#›</a:t>
            </a:fld>
            <a:endParaRPr lang="en-GB" altLang="en-US"/>
          </a:p>
        </p:txBody>
      </p:sp>
    </p:spTree>
    <p:extLst>
      <p:ext uri="{BB962C8B-B14F-4D97-AF65-F5344CB8AC3E}">
        <p14:creationId xmlns:p14="http://schemas.microsoft.com/office/powerpoint/2010/main" val="127771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6B71F216-6A59-9F42-82B6-EF6B5B294FA0}"/>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9457B4-A13C-934E-A6F0-B9064834B75C}"/>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12C70D6A-A21A-CD4D-B923-600B6F354B9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96881DF-FA31-FB4B-A199-C3D35DB13CB7}"/>
              </a:ext>
            </a:extLst>
          </p:cNvPr>
          <p:cNvSpPr>
            <a:spLocks noGrp="1"/>
          </p:cNvSpPr>
          <p:nvPr>
            <p:ph type="sldNum" sz="quarter" idx="12"/>
          </p:nvPr>
        </p:nvSpPr>
        <p:spPr/>
        <p:txBody>
          <a:bodyPr/>
          <a:lstStyle>
            <a:lvl1pPr>
              <a:defRPr/>
            </a:lvl1pPr>
          </a:lstStyle>
          <a:p>
            <a:pPr>
              <a:defRPr/>
            </a:pPr>
            <a:fld id="{CA391364-17DB-6645-BE37-EEE8FFD4CA0E}" type="slidenum">
              <a:rPr lang="en-GB" altLang="en-US"/>
              <a:pPr>
                <a:defRPr/>
              </a:pPr>
              <a:t>‹#›</a:t>
            </a:fld>
            <a:endParaRPr lang="en-GB" altLang="en-US"/>
          </a:p>
        </p:txBody>
      </p:sp>
    </p:spTree>
    <p:extLst>
      <p:ext uri="{BB962C8B-B14F-4D97-AF65-F5344CB8AC3E}">
        <p14:creationId xmlns:p14="http://schemas.microsoft.com/office/powerpoint/2010/main" val="691472594"/>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88D8511-3B5C-1E4F-B510-E89C69626DF1}"/>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7451746" y="627407"/>
            <a:ext cx="1794143"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4CDE067-70CF-234F-A1EE-BDCD0CF9E608}"/>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61FF96CD-8ABC-5740-BA94-27389C996AC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7BDEC32-45F8-C542-BDED-3C467D32BF6A}"/>
              </a:ext>
            </a:extLst>
          </p:cNvPr>
          <p:cNvSpPr>
            <a:spLocks noGrp="1"/>
          </p:cNvSpPr>
          <p:nvPr>
            <p:ph type="sldNum" sz="quarter" idx="12"/>
          </p:nvPr>
        </p:nvSpPr>
        <p:spPr/>
        <p:txBody>
          <a:bodyPr/>
          <a:lstStyle>
            <a:lvl1pPr>
              <a:defRPr/>
            </a:lvl1pPr>
          </a:lstStyle>
          <a:p>
            <a:pPr>
              <a:defRPr/>
            </a:pPr>
            <a:fld id="{17D7FDA2-12B8-194F-9F40-180FFC1AA8D3}" type="slidenum">
              <a:rPr lang="en-GB" altLang="en-US"/>
              <a:pPr>
                <a:defRPr/>
              </a:pPr>
              <a:t>‹#›</a:t>
            </a:fld>
            <a:endParaRPr lang="en-GB" altLang="en-US"/>
          </a:p>
        </p:txBody>
      </p:sp>
    </p:spTree>
    <p:extLst>
      <p:ext uri="{BB962C8B-B14F-4D97-AF65-F5344CB8AC3E}">
        <p14:creationId xmlns:p14="http://schemas.microsoft.com/office/powerpoint/2010/main" val="59473584"/>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B476008-C40B-2845-AFF2-8BF3ABB910B9}"/>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7302" y="624110"/>
            <a:ext cx="71382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B3572A-CF84-1140-806B-21139F430B9C}"/>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515CE595-04A7-ED41-8A0D-1CFD994DF1B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EC24A92-C3C4-9E4B-8B81-D378065EDE88}"/>
              </a:ext>
            </a:extLst>
          </p:cNvPr>
          <p:cNvSpPr>
            <a:spLocks noGrp="1"/>
          </p:cNvSpPr>
          <p:nvPr>
            <p:ph type="sldNum" sz="quarter" idx="12"/>
          </p:nvPr>
        </p:nvSpPr>
        <p:spPr/>
        <p:txBody>
          <a:bodyPr/>
          <a:lstStyle>
            <a:lvl1pPr>
              <a:defRPr/>
            </a:lvl1pPr>
          </a:lstStyle>
          <a:p>
            <a:pPr>
              <a:defRPr/>
            </a:pPr>
            <a:fld id="{0FC48CAC-46BF-DD42-A5E0-AAD5628669FB}" type="slidenum">
              <a:rPr lang="en-GB" altLang="en-US"/>
              <a:pPr>
                <a:defRPr/>
              </a:pPr>
              <a:t>‹#›</a:t>
            </a:fld>
            <a:endParaRPr lang="en-GB" altLang="en-US"/>
          </a:p>
        </p:txBody>
      </p:sp>
    </p:spTree>
    <p:extLst>
      <p:ext uri="{BB962C8B-B14F-4D97-AF65-F5344CB8AC3E}">
        <p14:creationId xmlns:p14="http://schemas.microsoft.com/office/powerpoint/2010/main" val="909442728"/>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EF3B3D4-31B2-3345-AAF5-8A6BCBC2AC69}"/>
              </a:ext>
            </a:extLst>
          </p:cNvPr>
          <p:cNvSpPr>
            <a:spLocks/>
          </p:cNvSpPr>
          <p:nvPr/>
        </p:nvSpPr>
        <p:spPr bwMode="auto">
          <a:xfrm flipV="1">
            <a:off x="0" y="3167063"/>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104284" y="3581400"/>
            <a:ext cx="7141317"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030CC6C9-475C-D742-A16F-A52BE84407E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7A74B67-02BF-AF4D-898A-9CAB921629B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D2190E4-B720-2941-99B6-F441C73431D8}"/>
              </a:ext>
            </a:extLst>
          </p:cNvPr>
          <p:cNvSpPr>
            <a:spLocks noGrp="1"/>
          </p:cNvSpPr>
          <p:nvPr>
            <p:ph type="sldNum" sz="quarter" idx="12"/>
          </p:nvPr>
        </p:nvSpPr>
        <p:spPr>
          <a:xfrm>
            <a:off x="554038" y="3244850"/>
            <a:ext cx="633412" cy="365125"/>
          </a:xfrm>
        </p:spPr>
        <p:txBody>
          <a:bodyPr/>
          <a:lstStyle>
            <a:lvl1pPr>
              <a:defRPr/>
            </a:lvl1pPr>
          </a:lstStyle>
          <a:p>
            <a:pPr>
              <a:defRPr/>
            </a:pPr>
            <a:fld id="{A8EF3CE3-39F6-B84A-8457-9847DF7307CA}" type="slidenum">
              <a:rPr lang="en-GB" altLang="en-US"/>
              <a:pPr>
                <a:defRPr/>
              </a:pPr>
              <a:t>‹#›</a:t>
            </a:fld>
            <a:endParaRPr lang="en-GB" altLang="en-US"/>
          </a:p>
        </p:txBody>
      </p:sp>
    </p:spTree>
    <p:extLst>
      <p:ext uri="{BB962C8B-B14F-4D97-AF65-F5344CB8AC3E}">
        <p14:creationId xmlns:p14="http://schemas.microsoft.com/office/powerpoint/2010/main" val="108558353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3D6C1DB-7DF4-6946-87EB-BCCD0E01910F}"/>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587EAF9A-23BC-9549-A5CD-4D560DCAC0A9}"/>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06EB0D7A-258B-2348-9C96-E1DCF0BF752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D50FDF5-9767-C141-B562-469E35AA118F}"/>
              </a:ext>
            </a:extLst>
          </p:cNvPr>
          <p:cNvSpPr>
            <a:spLocks noGrp="1"/>
          </p:cNvSpPr>
          <p:nvPr>
            <p:ph type="sldNum" sz="quarter" idx="12"/>
          </p:nvPr>
        </p:nvSpPr>
        <p:spPr/>
        <p:txBody>
          <a:bodyPr/>
          <a:lstStyle>
            <a:lvl1pPr>
              <a:defRPr/>
            </a:lvl1pPr>
          </a:lstStyle>
          <a:p>
            <a:pPr>
              <a:defRPr/>
            </a:pPr>
            <a:fld id="{5B9340ED-155F-BC45-BED1-B199E891CB3C}" type="slidenum">
              <a:rPr lang="en-GB" altLang="en-US"/>
              <a:pPr>
                <a:defRPr/>
              </a:pPr>
              <a:t>‹#›</a:t>
            </a:fld>
            <a:endParaRPr lang="en-GB" altLang="en-US"/>
          </a:p>
        </p:txBody>
      </p:sp>
    </p:spTree>
    <p:extLst>
      <p:ext uri="{BB962C8B-B14F-4D97-AF65-F5344CB8AC3E}">
        <p14:creationId xmlns:p14="http://schemas.microsoft.com/office/powerpoint/2010/main" val="332393141"/>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96568AAB-3224-8D4C-905E-C6DE25C15A8D}"/>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F5E8B74F-6353-0548-B737-9E6B78D73F61}"/>
              </a:ext>
            </a:extLst>
          </p:cNvPr>
          <p:cNvSpPr>
            <a:spLocks noGrp="1"/>
          </p:cNvSpPr>
          <p:nvPr>
            <p:ph type="dt" sz="half" idx="10"/>
          </p:nvPr>
        </p:nvSpPr>
        <p:spPr/>
        <p:txBody>
          <a:bodyPr/>
          <a:lstStyle>
            <a:lvl1pPr>
              <a:defRPr/>
            </a:lvl1pPr>
          </a:lstStyle>
          <a:p>
            <a:pPr>
              <a:defRPr/>
            </a:pPr>
            <a:endParaRPr lang="en-GB"/>
          </a:p>
        </p:txBody>
      </p:sp>
      <p:sp>
        <p:nvSpPr>
          <p:cNvPr id="9" name="Footer Placeholder 7">
            <a:extLst>
              <a:ext uri="{FF2B5EF4-FFF2-40B4-BE49-F238E27FC236}">
                <a16:creationId xmlns:a16="http://schemas.microsoft.com/office/drawing/2014/main" id="{D9B51EDA-D7B3-024A-A207-8274D2B1B723}"/>
              </a:ext>
            </a:extLst>
          </p:cNvPr>
          <p:cNvSpPr>
            <a:spLocks noGrp="1"/>
          </p:cNvSpPr>
          <p:nvPr>
            <p:ph type="ftr" sz="quarter" idx="11"/>
          </p:nvPr>
        </p:nvSpPr>
        <p:spPr/>
        <p:txBody>
          <a:bodyPr/>
          <a:lstStyle>
            <a:lvl1pPr>
              <a:defRPr/>
            </a:lvl1pPr>
          </a:lstStyle>
          <a:p>
            <a:pPr>
              <a:defRPr/>
            </a:pPr>
            <a:endParaRPr lang="en-GB"/>
          </a:p>
        </p:txBody>
      </p:sp>
      <p:sp>
        <p:nvSpPr>
          <p:cNvPr id="11" name="Slide Number Placeholder 5">
            <a:extLst>
              <a:ext uri="{FF2B5EF4-FFF2-40B4-BE49-F238E27FC236}">
                <a16:creationId xmlns:a16="http://schemas.microsoft.com/office/drawing/2014/main" id="{FCC6DED2-63F6-0C41-A635-A88291C24A0A}"/>
              </a:ext>
            </a:extLst>
          </p:cNvPr>
          <p:cNvSpPr>
            <a:spLocks noGrp="1"/>
          </p:cNvSpPr>
          <p:nvPr>
            <p:ph type="sldNum" sz="quarter" idx="12"/>
          </p:nvPr>
        </p:nvSpPr>
        <p:spPr/>
        <p:txBody>
          <a:bodyPr/>
          <a:lstStyle>
            <a:lvl1pPr>
              <a:defRPr/>
            </a:lvl1pPr>
          </a:lstStyle>
          <a:p>
            <a:pPr>
              <a:defRPr/>
            </a:pPr>
            <a:fld id="{9925E09F-B7A4-8D44-876C-EED868189204}" type="slidenum">
              <a:rPr lang="en-GB" altLang="en-US"/>
              <a:pPr>
                <a:defRPr/>
              </a:pPr>
              <a:t>‹#›</a:t>
            </a:fld>
            <a:endParaRPr lang="en-GB" altLang="en-US"/>
          </a:p>
        </p:txBody>
      </p:sp>
    </p:spTree>
    <p:extLst>
      <p:ext uri="{BB962C8B-B14F-4D97-AF65-F5344CB8AC3E}">
        <p14:creationId xmlns:p14="http://schemas.microsoft.com/office/powerpoint/2010/main" val="159477231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979D7DC5-9A3E-7C42-B9DC-AFE2B077936E}"/>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7300" y="624110"/>
            <a:ext cx="71383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AF057ED2-B2A4-4640-A0DD-BE32EA7DDF2D}"/>
              </a:ext>
            </a:extLst>
          </p:cNvPr>
          <p:cNvSpPr>
            <a:spLocks noGrp="1"/>
          </p:cNvSpPr>
          <p:nvPr>
            <p:ph type="dt" sz="half" idx="10"/>
          </p:nvPr>
        </p:nvSpPr>
        <p:spPr/>
        <p:txBody>
          <a:bodyPr/>
          <a:lstStyle>
            <a:lvl1pPr>
              <a:defRPr/>
            </a:lvl1pPr>
          </a:lstStyle>
          <a:p>
            <a:pPr>
              <a:defRPr/>
            </a:pPr>
            <a:endParaRPr lang="en-GB"/>
          </a:p>
        </p:txBody>
      </p:sp>
      <p:sp>
        <p:nvSpPr>
          <p:cNvPr id="5" name="Footer Placeholder 3">
            <a:extLst>
              <a:ext uri="{FF2B5EF4-FFF2-40B4-BE49-F238E27FC236}">
                <a16:creationId xmlns:a16="http://schemas.microsoft.com/office/drawing/2014/main" id="{C6DC9B79-DD4B-F742-B21B-BDBFAECD5A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4">
            <a:extLst>
              <a:ext uri="{FF2B5EF4-FFF2-40B4-BE49-F238E27FC236}">
                <a16:creationId xmlns:a16="http://schemas.microsoft.com/office/drawing/2014/main" id="{8206836E-F4D7-E64F-B44D-F428AF97BFDA}"/>
              </a:ext>
            </a:extLst>
          </p:cNvPr>
          <p:cNvSpPr>
            <a:spLocks noGrp="1"/>
          </p:cNvSpPr>
          <p:nvPr>
            <p:ph type="sldNum" sz="quarter" idx="12"/>
          </p:nvPr>
        </p:nvSpPr>
        <p:spPr/>
        <p:txBody>
          <a:bodyPr/>
          <a:lstStyle>
            <a:lvl1pPr>
              <a:defRPr/>
            </a:lvl1pPr>
          </a:lstStyle>
          <a:p>
            <a:pPr>
              <a:defRPr/>
            </a:pPr>
            <a:fld id="{3CDAB4CF-6172-6948-B946-41DBAB362D3B}" type="slidenum">
              <a:rPr lang="en-GB" altLang="en-US"/>
              <a:pPr>
                <a:defRPr/>
              </a:pPr>
              <a:t>‹#›</a:t>
            </a:fld>
            <a:endParaRPr lang="en-GB" altLang="en-US"/>
          </a:p>
        </p:txBody>
      </p:sp>
    </p:spTree>
    <p:extLst>
      <p:ext uri="{BB962C8B-B14F-4D97-AF65-F5344CB8AC3E}">
        <p14:creationId xmlns:p14="http://schemas.microsoft.com/office/powerpoint/2010/main" val="2555823262"/>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A050ED5-6130-5C42-B43B-34E930A58ED1}"/>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41D22812-534A-A147-9CC2-976FD3D7DA5D}"/>
              </a:ext>
            </a:extLst>
          </p:cNvPr>
          <p:cNvSpPr>
            <a:spLocks noGrp="1"/>
          </p:cNvSpPr>
          <p:nvPr>
            <p:ph type="dt" sz="half" idx="10"/>
          </p:nvPr>
        </p:nvSpPr>
        <p:spPr/>
        <p:txBody>
          <a:bodyPr/>
          <a:lstStyle>
            <a:lvl1pPr>
              <a:defRPr/>
            </a:lvl1pPr>
          </a:lstStyle>
          <a:p>
            <a:pPr>
              <a:defRPr/>
            </a:pPr>
            <a:endParaRPr lang="en-GB"/>
          </a:p>
        </p:txBody>
      </p:sp>
      <p:sp>
        <p:nvSpPr>
          <p:cNvPr id="4" name="Footer Placeholder 2">
            <a:extLst>
              <a:ext uri="{FF2B5EF4-FFF2-40B4-BE49-F238E27FC236}">
                <a16:creationId xmlns:a16="http://schemas.microsoft.com/office/drawing/2014/main" id="{7D7ED4AB-A7DE-EE4B-8B90-C4503E26EF8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F0530A8B-2AA5-D444-B8E1-486904685641}"/>
              </a:ext>
            </a:extLst>
          </p:cNvPr>
          <p:cNvSpPr>
            <a:spLocks noGrp="1"/>
          </p:cNvSpPr>
          <p:nvPr>
            <p:ph type="sldNum" sz="quarter" idx="12"/>
          </p:nvPr>
        </p:nvSpPr>
        <p:spPr/>
        <p:txBody>
          <a:bodyPr/>
          <a:lstStyle>
            <a:lvl1pPr>
              <a:defRPr/>
            </a:lvl1pPr>
          </a:lstStyle>
          <a:p>
            <a:pPr>
              <a:defRPr/>
            </a:pPr>
            <a:fld id="{4B49FA3A-4442-654E-945B-F3E1F729FADF}" type="slidenum">
              <a:rPr lang="en-GB" altLang="en-US"/>
              <a:pPr>
                <a:defRPr/>
              </a:pPr>
              <a:t>‹#›</a:t>
            </a:fld>
            <a:endParaRPr lang="en-GB" altLang="en-US"/>
          </a:p>
        </p:txBody>
      </p:sp>
    </p:spTree>
    <p:extLst>
      <p:ext uri="{BB962C8B-B14F-4D97-AF65-F5344CB8AC3E}">
        <p14:creationId xmlns:p14="http://schemas.microsoft.com/office/powerpoint/2010/main" val="4099645370"/>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2B9958E-D61B-5C4C-B733-1A2B849C263A}"/>
              </a:ext>
            </a:extLst>
          </p:cNvPr>
          <p:cNvSpPr>
            <a:spLocks/>
          </p:cNvSpPr>
          <p:nvPr/>
        </p:nvSpPr>
        <p:spPr bwMode="auto">
          <a:xfrm flipV="1">
            <a:off x="0" y="711200"/>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3" y="446088"/>
            <a:ext cx="2848716"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001B01DF-0043-0A4E-9F41-073FC60F17BA}"/>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5A7AB283-4251-9840-82C9-08B07AA3A1F0}"/>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791177B4-C70F-3543-B437-04CEF69CADD2}"/>
              </a:ext>
            </a:extLst>
          </p:cNvPr>
          <p:cNvSpPr>
            <a:spLocks noGrp="1"/>
          </p:cNvSpPr>
          <p:nvPr>
            <p:ph type="sldNum" sz="quarter" idx="12"/>
          </p:nvPr>
        </p:nvSpPr>
        <p:spPr/>
        <p:txBody>
          <a:bodyPr/>
          <a:lstStyle>
            <a:lvl1pPr>
              <a:defRPr/>
            </a:lvl1pPr>
          </a:lstStyle>
          <a:p>
            <a:pPr>
              <a:defRPr/>
            </a:pPr>
            <a:fld id="{C4CE9B07-8FCE-D847-B0EA-91A518CC87DD}" type="slidenum">
              <a:rPr lang="en-GB" altLang="en-US"/>
              <a:pPr>
                <a:defRPr/>
              </a:pPr>
              <a:t>‹#›</a:t>
            </a:fld>
            <a:endParaRPr lang="en-GB" altLang="en-US"/>
          </a:p>
        </p:txBody>
      </p:sp>
    </p:spTree>
    <p:extLst>
      <p:ext uri="{BB962C8B-B14F-4D97-AF65-F5344CB8AC3E}">
        <p14:creationId xmlns:p14="http://schemas.microsoft.com/office/powerpoint/2010/main" val="1115033222"/>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8490FD7-9534-6A4C-90D6-E80A5113CE7D}"/>
              </a:ext>
            </a:extLst>
          </p:cNvPr>
          <p:cNvSpPr>
            <a:spLocks/>
          </p:cNvSpPr>
          <p:nvPr/>
        </p:nvSpPr>
        <p:spPr bwMode="auto">
          <a:xfrm flipV="1">
            <a:off x="0" y="4910138"/>
            <a:ext cx="1471613"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04284" y="634965"/>
            <a:ext cx="7141317"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086D8E14-20D8-274A-A596-F1240582FF5A}"/>
              </a:ext>
            </a:extLst>
          </p:cNvPr>
          <p:cNvSpPr>
            <a:spLocks noGrp="1"/>
          </p:cNvSpPr>
          <p:nvPr>
            <p:ph type="dt" sz="half" idx="10"/>
          </p:nvPr>
        </p:nvSpPr>
        <p:spPr/>
        <p:txBody>
          <a:bodyPr/>
          <a:lstStyle>
            <a:lvl1pPr>
              <a:defRPr/>
            </a:lvl1pPr>
          </a:lstStyle>
          <a:p>
            <a:pPr>
              <a:defRPr/>
            </a:pPr>
            <a:endParaRPr lang="en-GB"/>
          </a:p>
        </p:txBody>
      </p:sp>
      <p:sp>
        <p:nvSpPr>
          <p:cNvPr id="7" name="Footer Placeholder 5">
            <a:extLst>
              <a:ext uri="{FF2B5EF4-FFF2-40B4-BE49-F238E27FC236}">
                <a16:creationId xmlns:a16="http://schemas.microsoft.com/office/drawing/2014/main" id="{346C5896-D1E2-3A45-9016-778D4A90D5D8}"/>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839BADD2-D693-7444-BE46-3CCA138BF28A}"/>
              </a:ext>
            </a:extLst>
          </p:cNvPr>
          <p:cNvSpPr>
            <a:spLocks noGrp="1"/>
          </p:cNvSpPr>
          <p:nvPr>
            <p:ph type="sldNum" sz="quarter" idx="12"/>
          </p:nvPr>
        </p:nvSpPr>
        <p:spPr>
          <a:xfrm>
            <a:off x="554038" y="4983163"/>
            <a:ext cx="633412" cy="365125"/>
          </a:xfrm>
        </p:spPr>
        <p:txBody>
          <a:bodyPr/>
          <a:lstStyle>
            <a:lvl1pPr>
              <a:defRPr/>
            </a:lvl1pPr>
          </a:lstStyle>
          <a:p>
            <a:pPr>
              <a:defRPr/>
            </a:pPr>
            <a:fld id="{3D988D40-27BB-6F43-8C1C-E9997040752A}" type="slidenum">
              <a:rPr lang="en-GB" altLang="en-US"/>
              <a:pPr>
                <a:defRPr/>
              </a:pPr>
              <a:t>‹#›</a:t>
            </a:fld>
            <a:endParaRPr lang="en-GB" altLang="en-US"/>
          </a:p>
        </p:txBody>
      </p:sp>
    </p:spTree>
    <p:extLst>
      <p:ext uri="{BB962C8B-B14F-4D97-AF65-F5344CB8AC3E}">
        <p14:creationId xmlns:p14="http://schemas.microsoft.com/office/powerpoint/2010/main" val="2013665838"/>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id="{8513C02B-C6CA-5245-A433-3DA4C3FE522C}"/>
              </a:ext>
            </a:extLst>
          </p:cNvPr>
          <p:cNvGrpSpPr>
            <a:grpSpLocks/>
          </p:cNvGrpSpPr>
          <p:nvPr/>
        </p:nvGrpSpPr>
        <p:grpSpPr bwMode="auto">
          <a:xfrm>
            <a:off x="0" y="228600"/>
            <a:ext cx="2146300" cy="6638925"/>
            <a:chOff x="2487613" y="285750"/>
            <a:chExt cx="2428875" cy="5654676"/>
          </a:xfrm>
        </p:grpSpPr>
        <p:sp>
          <p:nvSpPr>
            <p:cNvPr id="1046" name="Freeform 11">
              <a:extLst>
                <a:ext uri="{FF2B5EF4-FFF2-40B4-BE49-F238E27FC236}">
                  <a16:creationId xmlns:a16="http://schemas.microsoft.com/office/drawing/2014/main" id="{D5508D31-9C76-9A48-B0E4-7A80A789F272}"/>
                </a:ext>
              </a:extLst>
            </p:cNvPr>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FCE26724-1C08-6B4B-8556-6458B5633D31}"/>
                </a:ext>
              </a:extLst>
            </p:cNvPr>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358A4500-33BB-3342-A054-79BB744AC6BB}"/>
                </a:ext>
              </a:extLst>
            </p:cNvPr>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4">
              <a:extLst>
                <a:ext uri="{FF2B5EF4-FFF2-40B4-BE49-F238E27FC236}">
                  <a16:creationId xmlns:a16="http://schemas.microsoft.com/office/drawing/2014/main" id="{2888428E-ED5D-F341-B8B2-BE8871FF2297}"/>
                </a:ext>
              </a:extLst>
            </p:cNvPr>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5">
              <a:extLst>
                <a:ext uri="{FF2B5EF4-FFF2-40B4-BE49-F238E27FC236}">
                  <a16:creationId xmlns:a16="http://schemas.microsoft.com/office/drawing/2014/main" id="{3748F8D1-2595-2E48-BCFD-78A67459EDC5}"/>
                </a:ext>
              </a:extLst>
            </p:cNvPr>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6">
              <a:extLst>
                <a:ext uri="{FF2B5EF4-FFF2-40B4-BE49-F238E27FC236}">
                  <a16:creationId xmlns:a16="http://schemas.microsoft.com/office/drawing/2014/main" id="{2BA85BBA-6474-BB43-A119-43A521A3CD67}"/>
                </a:ext>
              </a:extLst>
            </p:cNvPr>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7">
              <a:extLst>
                <a:ext uri="{FF2B5EF4-FFF2-40B4-BE49-F238E27FC236}">
                  <a16:creationId xmlns:a16="http://schemas.microsoft.com/office/drawing/2014/main" id="{A10DFA4B-31BD-8E4D-ABCB-68D0F4879E7E}"/>
                </a:ext>
              </a:extLst>
            </p:cNvPr>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8">
              <a:extLst>
                <a:ext uri="{FF2B5EF4-FFF2-40B4-BE49-F238E27FC236}">
                  <a16:creationId xmlns:a16="http://schemas.microsoft.com/office/drawing/2014/main" id="{B526FBD6-C2F7-1145-B10F-30FF1AD33793}"/>
                </a:ext>
              </a:extLst>
            </p:cNvPr>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9">
              <a:extLst>
                <a:ext uri="{FF2B5EF4-FFF2-40B4-BE49-F238E27FC236}">
                  <a16:creationId xmlns:a16="http://schemas.microsoft.com/office/drawing/2014/main" id="{4006E30B-5345-2E48-9D95-C39DDB5497D4}"/>
                </a:ext>
              </a:extLst>
            </p:cNvPr>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0">
              <a:extLst>
                <a:ext uri="{FF2B5EF4-FFF2-40B4-BE49-F238E27FC236}">
                  <a16:creationId xmlns:a16="http://schemas.microsoft.com/office/drawing/2014/main" id="{A7808204-0B5D-1B46-9305-2E1DAE1D5B14}"/>
                </a:ext>
              </a:extLst>
            </p:cNvPr>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1">
              <a:extLst>
                <a:ext uri="{FF2B5EF4-FFF2-40B4-BE49-F238E27FC236}">
                  <a16:creationId xmlns:a16="http://schemas.microsoft.com/office/drawing/2014/main" id="{DBC03905-2EAF-AE4C-B6F2-073F41E34BF9}"/>
                </a:ext>
              </a:extLst>
            </p:cNvPr>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2">
              <a:extLst>
                <a:ext uri="{FF2B5EF4-FFF2-40B4-BE49-F238E27FC236}">
                  <a16:creationId xmlns:a16="http://schemas.microsoft.com/office/drawing/2014/main" id="{BDBC1019-D89C-054B-92E2-71EECB61F7DF}"/>
                </a:ext>
              </a:extLst>
            </p:cNvPr>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 name="Group 48">
            <a:extLst>
              <a:ext uri="{FF2B5EF4-FFF2-40B4-BE49-F238E27FC236}">
                <a16:creationId xmlns:a16="http://schemas.microsoft.com/office/drawing/2014/main" id="{9EC67873-051F-F34A-B1CD-EB56D09A3514}"/>
              </a:ext>
            </a:extLst>
          </p:cNvPr>
          <p:cNvGrpSpPr>
            <a:grpSpLocks/>
          </p:cNvGrpSpPr>
          <p:nvPr/>
        </p:nvGrpSpPr>
        <p:grpSpPr bwMode="auto">
          <a:xfrm>
            <a:off x="22225" y="0"/>
            <a:ext cx="2114550" cy="6853238"/>
            <a:chOff x="6627813" y="195717"/>
            <a:chExt cx="1952625" cy="5678034"/>
          </a:xfrm>
        </p:grpSpPr>
        <p:sp>
          <p:nvSpPr>
            <p:cNvPr id="1034" name="Freeform 27">
              <a:extLst>
                <a:ext uri="{FF2B5EF4-FFF2-40B4-BE49-F238E27FC236}">
                  <a16:creationId xmlns:a16="http://schemas.microsoft.com/office/drawing/2014/main" id="{53FC9C6B-8EFD-5541-AA1D-AA1A900FD78E}"/>
                </a:ext>
              </a:extLst>
            </p:cNvPr>
            <p:cNvSpPr>
              <a:spLocks/>
            </p:cNvSpPr>
            <p:nvPr/>
          </p:nvSpPr>
          <p:spPr bwMode="auto">
            <a:xfrm>
              <a:off x="6627813" y="195717"/>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8">
              <a:extLst>
                <a:ext uri="{FF2B5EF4-FFF2-40B4-BE49-F238E27FC236}">
                  <a16:creationId xmlns:a16="http://schemas.microsoft.com/office/drawing/2014/main" id="{60ECCB00-5836-AD42-A47E-F7BB67BC714B}"/>
                </a:ext>
              </a:extLst>
            </p:cNvPr>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9">
              <a:extLst>
                <a:ext uri="{FF2B5EF4-FFF2-40B4-BE49-F238E27FC236}">
                  <a16:creationId xmlns:a16="http://schemas.microsoft.com/office/drawing/2014/main" id="{9B5DE7BF-7E9B-AE41-AD44-C49E2BEE51C7}"/>
                </a:ext>
              </a:extLst>
            </p:cNvPr>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
              <a:extLst>
                <a:ext uri="{FF2B5EF4-FFF2-40B4-BE49-F238E27FC236}">
                  <a16:creationId xmlns:a16="http://schemas.microsoft.com/office/drawing/2014/main" id="{F4DC98A2-F546-9145-B8E6-B2792553B2B2}"/>
                </a:ext>
              </a:extLst>
            </p:cNvPr>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1">
              <a:extLst>
                <a:ext uri="{FF2B5EF4-FFF2-40B4-BE49-F238E27FC236}">
                  <a16:creationId xmlns:a16="http://schemas.microsoft.com/office/drawing/2014/main" id="{38EC8E0B-3FEB-D144-B9D4-4FF20A37F39C}"/>
                </a:ext>
              </a:extLst>
            </p:cNvPr>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2">
              <a:extLst>
                <a:ext uri="{FF2B5EF4-FFF2-40B4-BE49-F238E27FC236}">
                  <a16:creationId xmlns:a16="http://schemas.microsoft.com/office/drawing/2014/main" id="{296FF1D2-2A89-DC4E-9ACE-20E2DF661EE6}"/>
                </a:ext>
              </a:extLst>
            </p:cNvPr>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3">
              <a:extLst>
                <a:ext uri="{FF2B5EF4-FFF2-40B4-BE49-F238E27FC236}">
                  <a16:creationId xmlns:a16="http://schemas.microsoft.com/office/drawing/2014/main" id="{7C29728E-EA56-6B46-BD5C-4C7E19A781FD}"/>
                </a:ext>
              </a:extLst>
            </p:cNvPr>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4">
              <a:extLst>
                <a:ext uri="{FF2B5EF4-FFF2-40B4-BE49-F238E27FC236}">
                  <a16:creationId xmlns:a16="http://schemas.microsoft.com/office/drawing/2014/main" id="{4DF6C657-CF1B-DE48-A3D7-2358D2B6C41B}"/>
                </a:ext>
              </a:extLst>
            </p:cNvPr>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5">
              <a:extLst>
                <a:ext uri="{FF2B5EF4-FFF2-40B4-BE49-F238E27FC236}">
                  <a16:creationId xmlns:a16="http://schemas.microsoft.com/office/drawing/2014/main" id="{8E986B96-6625-AB4D-9D00-74A7B451E1EF}"/>
                </a:ext>
              </a:extLst>
            </p:cNvPr>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6">
              <a:extLst>
                <a:ext uri="{FF2B5EF4-FFF2-40B4-BE49-F238E27FC236}">
                  <a16:creationId xmlns:a16="http://schemas.microsoft.com/office/drawing/2014/main" id="{D4BF7D96-B386-7E44-BE94-01925D970DE3}"/>
                </a:ext>
              </a:extLst>
            </p:cNvPr>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7">
              <a:extLst>
                <a:ext uri="{FF2B5EF4-FFF2-40B4-BE49-F238E27FC236}">
                  <a16:creationId xmlns:a16="http://schemas.microsoft.com/office/drawing/2014/main" id="{7EEF72C5-764B-A34C-9736-0CA81BD4CB36}"/>
                </a:ext>
              </a:extLst>
            </p:cNvPr>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
              <a:extLst>
                <a:ext uri="{FF2B5EF4-FFF2-40B4-BE49-F238E27FC236}">
                  <a16:creationId xmlns:a16="http://schemas.microsoft.com/office/drawing/2014/main" id="{F0490AB8-E1EB-DC42-AE41-EF0DE3DCF1D4}"/>
                </a:ext>
              </a:extLst>
            </p:cNvPr>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2" name="Rectangle 61">
            <a:extLst>
              <a:ext uri="{FF2B5EF4-FFF2-40B4-BE49-F238E27FC236}">
                <a16:creationId xmlns:a16="http://schemas.microsoft.com/office/drawing/2014/main" id="{FD63AEA6-3B40-C544-B324-81DF4D870775}"/>
              </a:ext>
            </a:extLst>
          </p:cNvPr>
          <p:cNvSpPr/>
          <p:nvPr/>
        </p:nvSpPr>
        <p:spPr>
          <a:xfrm>
            <a:off x="0" y="0"/>
            <a:ext cx="19843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a:extLst>
              <a:ext uri="{FF2B5EF4-FFF2-40B4-BE49-F238E27FC236}">
                <a16:creationId xmlns:a16="http://schemas.microsoft.com/office/drawing/2014/main" id="{982EB6DE-9D96-C949-8495-A2272CE9CA2F}"/>
              </a:ext>
            </a:extLst>
          </p:cNvPr>
          <p:cNvSpPr>
            <a:spLocks noGrp="1"/>
          </p:cNvSpPr>
          <p:nvPr>
            <p:ph type="title"/>
          </p:nvPr>
        </p:nvSpPr>
        <p:spPr bwMode="auto">
          <a:xfrm>
            <a:off x="2106613" y="623888"/>
            <a:ext cx="713898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A7D911AC-3CB5-E043-B2A5-3AF418A3262A}"/>
              </a:ext>
            </a:extLst>
          </p:cNvPr>
          <p:cNvSpPr>
            <a:spLocks noGrp="1"/>
          </p:cNvSpPr>
          <p:nvPr>
            <p:ph type="body" idx="1"/>
          </p:nvPr>
        </p:nvSpPr>
        <p:spPr bwMode="auto">
          <a:xfrm>
            <a:off x="2105025" y="2133600"/>
            <a:ext cx="71405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EB663AA-5199-5640-A89E-4631AA62F521}"/>
              </a:ext>
            </a:extLst>
          </p:cNvPr>
          <p:cNvSpPr>
            <a:spLocks noGrp="1"/>
          </p:cNvSpPr>
          <p:nvPr>
            <p:ph type="dt" sz="half" idx="2"/>
          </p:nvPr>
        </p:nvSpPr>
        <p:spPr>
          <a:xfrm>
            <a:off x="8420100" y="6135688"/>
            <a:ext cx="8302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01ADACD1-1D1D-034B-9746-EBD89B77A6B3}"/>
              </a:ext>
            </a:extLst>
          </p:cNvPr>
          <p:cNvSpPr>
            <a:spLocks noGrp="1"/>
          </p:cNvSpPr>
          <p:nvPr>
            <p:ph type="ftr" sz="quarter" idx="3"/>
          </p:nvPr>
        </p:nvSpPr>
        <p:spPr>
          <a:xfrm>
            <a:off x="2105025" y="6135688"/>
            <a:ext cx="619283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A90D6C42-CCC8-1F43-AABF-25DD9EB7DC14}"/>
              </a:ext>
            </a:extLst>
          </p:cNvPr>
          <p:cNvSpPr>
            <a:spLocks noGrp="1"/>
          </p:cNvSpPr>
          <p:nvPr>
            <p:ph type="sldNum" sz="quarter" idx="4"/>
          </p:nvPr>
        </p:nvSpPr>
        <p:spPr>
          <a:xfrm>
            <a:off x="554038" y="787400"/>
            <a:ext cx="633412" cy="365125"/>
          </a:xfrm>
          <a:prstGeom prst="rect">
            <a:avLst/>
          </a:prstGeom>
        </p:spPr>
        <p:txBody>
          <a:bodyPr vert="horz" lIns="91440" tIns="45720" rIns="91440" bIns="45720" rtlCol="0" anchor="ctr"/>
          <a:lstStyle>
            <a:lvl1pPr algn="r" eaLnBrk="1" fontAlgn="auto" hangingPunct="1">
              <a:spcBef>
                <a:spcPts val="0"/>
              </a:spcBef>
              <a:spcAft>
                <a:spcPts val="0"/>
              </a:spcAft>
              <a:defRPr sz="2000" smtClean="0">
                <a:solidFill>
                  <a:srgbClr val="FEFFFF"/>
                </a:solidFill>
                <a:latin typeface="+mn-lt"/>
              </a:defRPr>
            </a:lvl1pPr>
          </a:lstStyle>
          <a:p>
            <a:pPr>
              <a:defRPr/>
            </a:pPr>
            <a:fld id="{D8B22068-948E-E445-9408-C6998A3860A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4" presetClass="entr" presetSubtype="1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Lst>
      </p:bldP>
    </p:bldLst>
  </p:timing>
  <p:txStyles>
    <p:titleStyle>
      <a:lvl1pPr algn="l" defTabSz="457200" rtl="0" eaLnBrk="1" fontAlgn="base" hangingPunct="1">
        <a:spcBef>
          <a:spcPct val="0"/>
        </a:spcBef>
        <a:spcAft>
          <a:spcPct val="0"/>
        </a:spcAft>
        <a:defRPr sz="3600" kern="1200">
          <a:solidFill>
            <a:srgbClr val="262626"/>
          </a:solidFill>
          <a:latin typeface="+mj-lt"/>
          <a:ea typeface="+mj-ea"/>
          <a:cs typeface="+mj-cs"/>
        </a:defRPr>
      </a:lvl1pPr>
      <a:lvl2pPr algn="l" defTabSz="457200" rtl="0" eaLnBrk="1" fontAlgn="base" hangingPunct="1">
        <a:spcBef>
          <a:spcPct val="0"/>
        </a:spcBef>
        <a:spcAft>
          <a:spcPct val="0"/>
        </a:spcAft>
        <a:defRPr sz="3600">
          <a:solidFill>
            <a:srgbClr val="262626"/>
          </a:solidFill>
          <a:latin typeface="Century Gothic" panose="020B0502020202020204" pitchFamily="34" charset="0"/>
        </a:defRPr>
      </a:lvl2pPr>
      <a:lvl3pPr algn="l" defTabSz="457200" rtl="0" eaLnBrk="1" fontAlgn="base" hangingPunct="1">
        <a:spcBef>
          <a:spcPct val="0"/>
        </a:spcBef>
        <a:spcAft>
          <a:spcPct val="0"/>
        </a:spcAft>
        <a:defRPr sz="3600">
          <a:solidFill>
            <a:srgbClr val="262626"/>
          </a:solidFill>
          <a:latin typeface="Century Gothic" panose="020B0502020202020204" pitchFamily="34" charset="0"/>
        </a:defRPr>
      </a:lvl3pPr>
      <a:lvl4pPr algn="l" defTabSz="457200" rtl="0" eaLnBrk="1" fontAlgn="base" hangingPunct="1">
        <a:spcBef>
          <a:spcPct val="0"/>
        </a:spcBef>
        <a:spcAft>
          <a:spcPct val="0"/>
        </a:spcAft>
        <a:defRPr sz="3600">
          <a:solidFill>
            <a:srgbClr val="262626"/>
          </a:solidFill>
          <a:latin typeface="Century Gothic" panose="020B0502020202020204" pitchFamily="34" charset="0"/>
        </a:defRPr>
      </a:lvl4pPr>
      <a:lvl5pPr algn="l" defTabSz="457200" rtl="0" eaLnBrk="1" fontAlgn="base" hangingPunct="1">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Font typeface="Wingdings 3" pitchFamily="2"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Font typeface="Wingdings 3" pitchFamily="2"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Font typeface="Wingdings 3" pitchFamily="2"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Font typeface="Wingdings 3" pitchFamily="2"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en.wikipedia.org/wiki/Probability_theory" TargetMode="External"/><Relationship Id="rId7" Type="http://schemas.openxmlformats.org/officeDocument/2006/relationships/hyperlink" Target="http://en.wikipedia.org/wiki/Philosoph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n.wikipedia.org/wiki/Science" TargetMode="External"/><Relationship Id="rId5" Type="http://schemas.openxmlformats.org/officeDocument/2006/relationships/hyperlink" Target="http://en.wikipedia.org/wiki/Mathematics" TargetMode="External"/><Relationship Id="rId4" Type="http://schemas.openxmlformats.org/officeDocument/2006/relationships/hyperlink" Target="http://en.wikipedia.org/wiki/Statistics" TargetMode="Externa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A477CF-EAEE-2945-A4C5-2B00CCC41A06}"/>
              </a:ext>
            </a:extLst>
          </p:cNvPr>
          <p:cNvSpPr>
            <a:spLocks noGrp="1" noChangeArrowheads="1"/>
          </p:cNvSpPr>
          <p:nvPr>
            <p:ph type="ctrTitle"/>
          </p:nvPr>
        </p:nvSpPr>
        <p:spPr/>
        <p:txBody>
          <a:bodyPr>
            <a:normAutofit/>
          </a:bodyPr>
          <a:lstStyle/>
          <a:p>
            <a:pPr eaLnBrk="1" hangingPunct="1"/>
            <a:r>
              <a:rPr lang="en-US" altLang="en-US" sz="4400">
                <a:solidFill>
                  <a:srgbClr val="FFFFFF"/>
                </a:solidFill>
              </a:rPr>
              <a:t>Risk in Financial Services</a:t>
            </a:r>
          </a:p>
        </p:txBody>
      </p:sp>
      <p:sp>
        <p:nvSpPr>
          <p:cNvPr id="3075" name="Rectangle 3">
            <a:extLst>
              <a:ext uri="{FF2B5EF4-FFF2-40B4-BE49-F238E27FC236}">
                <a16:creationId xmlns:a16="http://schemas.microsoft.com/office/drawing/2014/main" id="{4F4CCC96-0BF0-D444-A52B-C3EAF26A18DA}"/>
              </a:ext>
            </a:extLst>
          </p:cNvPr>
          <p:cNvSpPr>
            <a:spLocks noGrp="1" noChangeArrowheads="1"/>
          </p:cNvSpPr>
          <p:nvPr>
            <p:ph type="subTitle" idx="1"/>
          </p:nvPr>
        </p:nvSpPr>
        <p:spPr/>
        <p:txBody>
          <a:bodyPr/>
          <a:lstStyle/>
          <a:p>
            <a:pPr eaLnBrk="1" hangingPunct="1"/>
            <a:r>
              <a:rPr lang="en-GB" altLang="en-US" dirty="0"/>
              <a:t>Demonstrate knowledge and understanding of risk in a financial services environment: 119997</a:t>
            </a:r>
            <a:endParaRPr lang="en-US" altLang="en-US" dirty="0"/>
          </a:p>
        </p:txBody>
      </p:sp>
      <p:pic>
        <p:nvPicPr>
          <p:cNvPr id="2" name="Picture 2">
            <a:extLst>
              <a:ext uri="{FF2B5EF4-FFF2-40B4-BE49-F238E27FC236}">
                <a16:creationId xmlns:a16="http://schemas.microsoft.com/office/drawing/2014/main" id="{5379A00C-C73F-4FEA-81FF-6C0A8B816F37}"/>
              </a:ext>
            </a:extLst>
          </p:cNvPr>
          <p:cNvPicPr>
            <a:picLocks noChangeAspect="1"/>
          </p:cNvPicPr>
          <p:nvPr/>
        </p:nvPicPr>
        <p:blipFill>
          <a:blip r:embed="rId3"/>
          <a:stretch>
            <a:fillRect/>
          </a:stretch>
        </p:blipFill>
        <p:spPr>
          <a:xfrm>
            <a:off x="3928547" y="582035"/>
            <a:ext cx="2336686" cy="1780710"/>
          </a:xfrm>
          <a:prstGeom prst="rect">
            <a:avLst/>
          </a:prstGeom>
        </p:spPr>
      </p:pic>
    </p:spTree>
    <p:extLst>
      <p:ext uri="{BB962C8B-B14F-4D97-AF65-F5344CB8AC3E}">
        <p14:creationId xmlns:p14="http://schemas.microsoft.com/office/powerpoint/2010/main" val="1469112882"/>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C44071A7-F55A-EC40-9E71-B5A70D898565}"/>
              </a:ext>
            </a:extLst>
          </p:cNvPr>
          <p:cNvSpPr>
            <a:spLocks noGrp="1" noChangeArrowheads="1"/>
          </p:cNvSpPr>
          <p:nvPr>
            <p:ph type="title"/>
          </p:nvPr>
        </p:nvSpPr>
        <p:spPr>
          <a:xfrm>
            <a:off x="1884415" y="635847"/>
            <a:ext cx="7138300" cy="1280890"/>
          </a:xfrm>
        </p:spPr>
        <p:txBody>
          <a:bodyPr/>
          <a:lstStyle/>
          <a:p>
            <a:pPr eaLnBrk="1" hangingPunct="1"/>
            <a:r>
              <a:rPr lang="en-US" altLang="en-US">
                <a:solidFill>
                  <a:srgbClr val="FFFFFF"/>
                </a:solidFill>
              </a:rPr>
              <a:t>Risk vs Term</a:t>
            </a:r>
          </a:p>
        </p:txBody>
      </p:sp>
      <p:sp>
        <p:nvSpPr>
          <p:cNvPr id="11267" name="Line 5">
            <a:extLst>
              <a:ext uri="{FF2B5EF4-FFF2-40B4-BE49-F238E27FC236}">
                <a16:creationId xmlns:a16="http://schemas.microsoft.com/office/drawing/2014/main" id="{4D4F0F49-96E0-A945-A9B1-1E41C00E6242}"/>
              </a:ext>
            </a:extLst>
          </p:cNvPr>
          <p:cNvSpPr>
            <a:spLocks noChangeShapeType="1"/>
          </p:cNvSpPr>
          <p:nvPr/>
        </p:nvSpPr>
        <p:spPr bwMode="auto">
          <a:xfrm>
            <a:off x="631825" y="2205038"/>
            <a:ext cx="0" cy="4176712"/>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8" name="Line 6">
            <a:extLst>
              <a:ext uri="{FF2B5EF4-FFF2-40B4-BE49-F238E27FC236}">
                <a16:creationId xmlns:a16="http://schemas.microsoft.com/office/drawing/2014/main" id="{B416A39B-BA21-C243-8F43-88E8B73F4A54}"/>
              </a:ext>
            </a:extLst>
          </p:cNvPr>
          <p:cNvSpPr>
            <a:spLocks noChangeShapeType="1"/>
          </p:cNvSpPr>
          <p:nvPr/>
        </p:nvSpPr>
        <p:spPr bwMode="auto">
          <a:xfrm>
            <a:off x="631825" y="6381750"/>
            <a:ext cx="8929688" cy="0"/>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Text Box 17">
            <a:extLst>
              <a:ext uri="{FF2B5EF4-FFF2-40B4-BE49-F238E27FC236}">
                <a16:creationId xmlns:a16="http://schemas.microsoft.com/office/drawing/2014/main" id="{C8E716AC-CAC5-6447-80DB-AC40B0763D4C}"/>
              </a:ext>
            </a:extLst>
          </p:cNvPr>
          <p:cNvSpPr txBox="1">
            <a:spLocks noChangeArrowheads="1"/>
          </p:cNvSpPr>
          <p:nvPr/>
        </p:nvSpPr>
        <p:spPr bwMode="auto">
          <a:xfrm>
            <a:off x="4521200" y="6491288"/>
            <a:ext cx="712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t>Term</a:t>
            </a:r>
          </a:p>
        </p:txBody>
      </p:sp>
      <p:sp>
        <p:nvSpPr>
          <p:cNvPr id="11276" name="Text Box 18">
            <a:extLst>
              <a:ext uri="{FF2B5EF4-FFF2-40B4-BE49-F238E27FC236}">
                <a16:creationId xmlns:a16="http://schemas.microsoft.com/office/drawing/2014/main" id="{E1A5C8B8-934E-9345-95CE-A46B95BEFAD8}"/>
              </a:ext>
            </a:extLst>
          </p:cNvPr>
          <p:cNvSpPr txBox="1">
            <a:spLocks noChangeArrowheads="1"/>
          </p:cNvSpPr>
          <p:nvPr/>
        </p:nvSpPr>
        <p:spPr bwMode="auto">
          <a:xfrm rot="-5400000">
            <a:off x="-113506" y="3902869"/>
            <a:ext cx="593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t>Risk</a:t>
            </a:r>
          </a:p>
        </p:txBody>
      </p:sp>
      <p:pic>
        <p:nvPicPr>
          <p:cNvPr id="2" name="Picture 2" descr="Chart, line chart&#10;&#10;Description automatically generated">
            <a:extLst>
              <a:ext uri="{FF2B5EF4-FFF2-40B4-BE49-F238E27FC236}">
                <a16:creationId xmlns:a16="http://schemas.microsoft.com/office/drawing/2014/main" id="{B927769C-BD65-4845-9157-A13588F6C2FB}"/>
              </a:ext>
            </a:extLst>
          </p:cNvPr>
          <p:cNvPicPr>
            <a:picLocks noChangeAspect="1"/>
          </p:cNvPicPr>
          <p:nvPr/>
        </p:nvPicPr>
        <p:blipFill>
          <a:blip r:embed="rId3"/>
          <a:stretch>
            <a:fillRect/>
          </a:stretch>
        </p:blipFill>
        <p:spPr>
          <a:xfrm>
            <a:off x="2007589" y="1539076"/>
            <a:ext cx="5229991" cy="2888565"/>
          </a:xfrm>
          <a:prstGeom prst="rect">
            <a:avLst/>
          </a:prstGeom>
        </p:spPr>
      </p:pic>
      <p:pic>
        <p:nvPicPr>
          <p:cNvPr id="3" name="Picture 3" descr="A picture containing text, businesscard&#10;&#10;Description automatically generated">
            <a:extLst>
              <a:ext uri="{FF2B5EF4-FFF2-40B4-BE49-F238E27FC236}">
                <a16:creationId xmlns:a16="http://schemas.microsoft.com/office/drawing/2014/main" id="{BC5B2BF8-33D5-4E8B-A611-29B83367A149}"/>
              </a:ext>
            </a:extLst>
          </p:cNvPr>
          <p:cNvPicPr>
            <a:picLocks noChangeAspect="1"/>
          </p:cNvPicPr>
          <p:nvPr/>
        </p:nvPicPr>
        <p:blipFill>
          <a:blip r:embed="rId4"/>
          <a:stretch>
            <a:fillRect/>
          </a:stretch>
        </p:blipFill>
        <p:spPr>
          <a:xfrm>
            <a:off x="2006736" y="4525539"/>
            <a:ext cx="5229991" cy="2701762"/>
          </a:xfrm>
          <a:prstGeom prst="rect">
            <a:avLst/>
          </a:prstGeom>
        </p:spPr>
      </p:pic>
      <p:pic>
        <p:nvPicPr>
          <p:cNvPr id="4" name="Picture 2" descr="Text&#10;&#10;Description automatically generated">
            <a:extLst>
              <a:ext uri="{FF2B5EF4-FFF2-40B4-BE49-F238E27FC236}">
                <a16:creationId xmlns:a16="http://schemas.microsoft.com/office/drawing/2014/main" id="{BF9295F5-296C-44A7-877E-0E2B9051447E}"/>
              </a:ext>
            </a:extLst>
          </p:cNvPr>
          <p:cNvPicPr>
            <a:picLocks noChangeAspect="1"/>
          </p:cNvPicPr>
          <p:nvPr/>
        </p:nvPicPr>
        <p:blipFill>
          <a:blip r:embed="rId5"/>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3494272089"/>
      </p:ext>
    </p:extLst>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2CDD565-6AC4-1E49-A7CE-F3058F4490DC}"/>
              </a:ext>
            </a:extLst>
          </p:cNvPr>
          <p:cNvSpPr>
            <a:spLocks noGrp="1" noChangeArrowheads="1"/>
          </p:cNvSpPr>
          <p:nvPr>
            <p:ph type="title"/>
          </p:nvPr>
        </p:nvSpPr>
        <p:spPr>
          <a:xfrm>
            <a:off x="1531804" y="647362"/>
            <a:ext cx="7138987" cy="1281112"/>
          </a:xfrm>
        </p:spPr>
        <p:txBody>
          <a:bodyPr/>
          <a:lstStyle/>
          <a:p>
            <a:pPr eaLnBrk="1" hangingPunct="1"/>
            <a:r>
              <a:rPr lang="en-US" altLang="en-US">
                <a:solidFill>
                  <a:srgbClr val="FFFFFF"/>
                </a:solidFill>
              </a:rPr>
              <a:t>Financial Markets</a:t>
            </a:r>
          </a:p>
        </p:txBody>
      </p:sp>
      <p:sp>
        <p:nvSpPr>
          <p:cNvPr id="12291" name="Rectangle 3">
            <a:extLst>
              <a:ext uri="{FF2B5EF4-FFF2-40B4-BE49-F238E27FC236}">
                <a16:creationId xmlns:a16="http://schemas.microsoft.com/office/drawing/2014/main" id="{6658256B-A718-564B-A36A-2EF4333AD7AC}"/>
              </a:ext>
            </a:extLst>
          </p:cNvPr>
          <p:cNvSpPr>
            <a:spLocks noGrp="1" noChangeArrowheads="1"/>
          </p:cNvSpPr>
          <p:nvPr>
            <p:ph type="body" sz="half" idx="1"/>
          </p:nvPr>
        </p:nvSpPr>
        <p:spPr>
          <a:xfrm>
            <a:off x="653181" y="1994239"/>
            <a:ext cx="5040313" cy="4114800"/>
          </a:xfrm>
        </p:spPr>
        <p:txBody>
          <a:bodyPr>
            <a:normAutofit fontScale="85000" lnSpcReduction="20000"/>
          </a:bodyPr>
          <a:lstStyle/>
          <a:p>
            <a:pPr>
              <a:lnSpc>
                <a:spcPct val="80000"/>
              </a:lnSpc>
              <a:buNone/>
            </a:pPr>
            <a:r>
              <a:rPr lang="en-US" altLang="en-US" sz="3200" b="1">
                <a:solidFill>
                  <a:srgbClr val="FFFFFF"/>
                </a:solidFill>
              </a:rPr>
              <a:t>Money market </a:t>
            </a:r>
            <a:endParaRPr lang="en-US"/>
          </a:p>
          <a:p>
            <a:pPr>
              <a:lnSpc>
                <a:spcPct val="80000"/>
              </a:lnSpc>
              <a:buFont typeface="Wingdings" pitchFamily="2" charset="2"/>
              <a:buNone/>
            </a:pPr>
            <a:r>
              <a:rPr lang="en-US" altLang="en-US" sz="3200" b="1">
                <a:solidFill>
                  <a:srgbClr val="FFFFFF"/>
                </a:solidFill>
              </a:rPr>
              <a:t>instruments</a:t>
            </a:r>
            <a:endParaRPr lang="en-US"/>
          </a:p>
          <a:p>
            <a:pPr>
              <a:lnSpc>
                <a:spcPct val="80000"/>
              </a:lnSpc>
            </a:pPr>
            <a:endParaRPr lang="en-US" altLang="en-US" sz="3200" dirty="0">
              <a:solidFill>
                <a:srgbClr val="FFFFFF"/>
              </a:solidFill>
            </a:endParaRPr>
          </a:p>
          <a:p>
            <a:pPr>
              <a:lnSpc>
                <a:spcPct val="80000"/>
              </a:lnSpc>
            </a:pPr>
            <a:r>
              <a:rPr lang="en-US" altLang="en-US" sz="3200">
                <a:solidFill>
                  <a:srgbClr val="FFFFFF"/>
                </a:solidFill>
              </a:rPr>
              <a:t>cash;</a:t>
            </a:r>
            <a:endParaRPr lang="en-US" altLang="en-US" sz="3200" dirty="0">
              <a:solidFill>
                <a:srgbClr val="FFFFFF"/>
              </a:solidFill>
            </a:endParaRPr>
          </a:p>
          <a:p>
            <a:pPr>
              <a:lnSpc>
                <a:spcPct val="80000"/>
              </a:lnSpc>
            </a:pPr>
            <a:r>
              <a:rPr lang="en-US" altLang="en-US" sz="3200">
                <a:solidFill>
                  <a:srgbClr val="FFFFFF"/>
                </a:solidFill>
              </a:rPr>
              <a:t>bankers acceptances </a:t>
            </a:r>
          </a:p>
          <a:p>
            <a:pPr eaLnBrk="1" hangingPunct="1">
              <a:lnSpc>
                <a:spcPct val="80000"/>
              </a:lnSpc>
            </a:pPr>
            <a:r>
              <a:rPr lang="en-US" altLang="en-US" sz="3200">
                <a:solidFill>
                  <a:srgbClr val="FFFFFF"/>
                </a:solidFill>
              </a:rPr>
              <a:t>treasury bills</a:t>
            </a:r>
          </a:p>
          <a:p>
            <a:pPr eaLnBrk="1" hangingPunct="1">
              <a:lnSpc>
                <a:spcPct val="80000"/>
              </a:lnSpc>
            </a:pPr>
            <a:r>
              <a:rPr lang="en-US" altLang="en-US" sz="3200">
                <a:solidFill>
                  <a:srgbClr val="FFFFFF"/>
                </a:solidFill>
              </a:rPr>
              <a:t>promissory notes</a:t>
            </a:r>
          </a:p>
          <a:p>
            <a:pPr eaLnBrk="1" hangingPunct="1">
              <a:lnSpc>
                <a:spcPct val="80000"/>
              </a:lnSpc>
            </a:pPr>
            <a:r>
              <a:rPr lang="en-US" altLang="en-US" sz="3200">
                <a:solidFill>
                  <a:srgbClr val="FFFFFF"/>
                </a:solidFill>
              </a:rPr>
              <a:t>negotiable certificates of deposits (NCD)</a:t>
            </a:r>
          </a:p>
          <a:p>
            <a:pPr eaLnBrk="1" hangingPunct="1">
              <a:lnSpc>
                <a:spcPct val="80000"/>
              </a:lnSpc>
            </a:pPr>
            <a:r>
              <a:rPr lang="en-US" altLang="en-US" sz="3200">
                <a:solidFill>
                  <a:srgbClr val="FFFFFF"/>
                </a:solidFill>
              </a:rPr>
              <a:t>short-term debentures</a:t>
            </a:r>
          </a:p>
          <a:p>
            <a:pPr eaLnBrk="1" hangingPunct="1">
              <a:lnSpc>
                <a:spcPct val="80000"/>
              </a:lnSpc>
            </a:pPr>
            <a:r>
              <a:rPr lang="en-US" altLang="en-US" sz="3200">
                <a:solidFill>
                  <a:srgbClr val="FFFFFF"/>
                </a:solidFill>
              </a:rPr>
              <a:t>bank deposits</a:t>
            </a:r>
          </a:p>
          <a:p>
            <a:pPr eaLnBrk="1" hangingPunct="1">
              <a:lnSpc>
                <a:spcPct val="80000"/>
              </a:lnSpc>
            </a:pPr>
            <a:endParaRPr lang="en-US" altLang="en-US" sz="3200">
              <a:solidFill>
                <a:srgbClr val="FFFFFF"/>
              </a:solidFill>
            </a:endParaRPr>
          </a:p>
        </p:txBody>
      </p:sp>
      <p:sp>
        <p:nvSpPr>
          <p:cNvPr id="12292" name="Rectangle 4">
            <a:extLst>
              <a:ext uri="{FF2B5EF4-FFF2-40B4-BE49-F238E27FC236}">
                <a16:creationId xmlns:a16="http://schemas.microsoft.com/office/drawing/2014/main" id="{D98E77A0-64E0-4644-AE4C-F7015BA84D1E}"/>
              </a:ext>
            </a:extLst>
          </p:cNvPr>
          <p:cNvSpPr>
            <a:spLocks noGrp="1" noChangeArrowheads="1"/>
          </p:cNvSpPr>
          <p:nvPr>
            <p:ph type="body" sz="half" idx="2"/>
          </p:nvPr>
        </p:nvSpPr>
        <p:spPr>
          <a:xfrm>
            <a:off x="5650263" y="1841658"/>
            <a:ext cx="4027488" cy="4579937"/>
          </a:xfrm>
        </p:spPr>
        <p:txBody>
          <a:bodyPr>
            <a:normAutofit lnSpcReduction="10000"/>
          </a:bodyPr>
          <a:lstStyle/>
          <a:p>
            <a:pPr eaLnBrk="1" hangingPunct="1">
              <a:lnSpc>
                <a:spcPct val="80000"/>
              </a:lnSpc>
              <a:buFont typeface="Wingdings" pitchFamily="2" charset="2"/>
              <a:buNone/>
            </a:pPr>
            <a:r>
              <a:rPr lang="en-US" altLang="en-US" sz="3200">
                <a:solidFill>
                  <a:srgbClr val="FFFFFF"/>
                </a:solidFill>
              </a:rPr>
              <a:t>Capital market instruments</a:t>
            </a:r>
          </a:p>
          <a:p>
            <a:pPr>
              <a:lnSpc>
                <a:spcPct val="80000"/>
              </a:lnSpc>
            </a:pPr>
            <a:endParaRPr lang="en-US" altLang="en-US" sz="3200" dirty="0">
              <a:solidFill>
                <a:srgbClr val="FFFFFF"/>
              </a:solidFill>
            </a:endParaRPr>
          </a:p>
          <a:p>
            <a:pPr>
              <a:lnSpc>
                <a:spcPct val="80000"/>
              </a:lnSpc>
            </a:pPr>
            <a:r>
              <a:rPr lang="en-US" altLang="en-US" sz="3200">
                <a:solidFill>
                  <a:srgbClr val="FFFFFF"/>
                </a:solidFill>
              </a:rPr>
              <a:t>zero coupon bonds;</a:t>
            </a:r>
            <a:endParaRPr lang="en-US"/>
          </a:p>
          <a:p>
            <a:pPr eaLnBrk="1" hangingPunct="1">
              <a:lnSpc>
                <a:spcPct val="80000"/>
              </a:lnSpc>
            </a:pPr>
            <a:r>
              <a:rPr lang="en-US" altLang="en-US" sz="3200">
                <a:solidFill>
                  <a:srgbClr val="FFFFFF"/>
                </a:solidFill>
              </a:rPr>
              <a:t>government bonds;</a:t>
            </a:r>
          </a:p>
          <a:p>
            <a:pPr eaLnBrk="1" hangingPunct="1">
              <a:lnSpc>
                <a:spcPct val="80000"/>
              </a:lnSpc>
            </a:pPr>
            <a:r>
              <a:rPr lang="en-US" altLang="en-US" sz="3200">
                <a:solidFill>
                  <a:srgbClr val="FFFFFF"/>
                </a:solidFill>
              </a:rPr>
              <a:t>equity;</a:t>
            </a:r>
          </a:p>
          <a:p>
            <a:pPr eaLnBrk="1" hangingPunct="1">
              <a:lnSpc>
                <a:spcPct val="80000"/>
              </a:lnSpc>
            </a:pPr>
            <a:r>
              <a:rPr lang="en-US" altLang="en-US" sz="3200">
                <a:solidFill>
                  <a:srgbClr val="FFFFFF"/>
                </a:solidFill>
              </a:rPr>
              <a:t>property;</a:t>
            </a:r>
          </a:p>
          <a:p>
            <a:pPr eaLnBrk="1" hangingPunct="1">
              <a:lnSpc>
                <a:spcPct val="80000"/>
              </a:lnSpc>
            </a:pPr>
            <a:r>
              <a:rPr lang="en-US" altLang="en-US" sz="3200">
                <a:solidFill>
                  <a:srgbClr val="FFFFFF"/>
                </a:solidFill>
              </a:rPr>
              <a:t>Gold</a:t>
            </a:r>
            <a:endParaRPr lang="en-US" altLang="en-US" sz="3200" dirty="0">
              <a:solidFill>
                <a:srgbClr val="FFFFFF"/>
              </a:solidFill>
            </a:endParaRPr>
          </a:p>
          <a:p>
            <a:pPr eaLnBrk="1" hangingPunct="1">
              <a:lnSpc>
                <a:spcPct val="80000"/>
              </a:lnSpc>
            </a:pPr>
            <a:endParaRPr lang="en-US" altLang="en-US" sz="2400">
              <a:solidFill>
                <a:srgbClr val="FFFFFF"/>
              </a:solidFill>
            </a:endParaRPr>
          </a:p>
        </p:txBody>
      </p:sp>
      <p:pic>
        <p:nvPicPr>
          <p:cNvPr id="2" name="Picture 2" descr="Text&#10;&#10;Description automatically generated">
            <a:extLst>
              <a:ext uri="{FF2B5EF4-FFF2-40B4-BE49-F238E27FC236}">
                <a16:creationId xmlns:a16="http://schemas.microsoft.com/office/drawing/2014/main" id="{5BB72E94-C667-4BE5-B01C-E2A89C21DDE8}"/>
              </a:ext>
            </a:extLst>
          </p:cNvPr>
          <p:cNvPicPr>
            <a:picLocks noChangeAspect="1"/>
          </p:cNvPicPr>
          <p:nvPr/>
        </p:nvPicPr>
        <p:blipFill>
          <a:blip r:embed="rId3"/>
          <a:stretch>
            <a:fillRect/>
          </a:stretch>
        </p:blipFill>
        <p:spPr>
          <a:xfrm>
            <a:off x="7730480" y="5581983"/>
            <a:ext cx="1519284" cy="1163877"/>
          </a:xfrm>
          <a:prstGeom prst="rect">
            <a:avLst/>
          </a:prstGeom>
        </p:spPr>
      </p:pic>
    </p:spTree>
    <p:extLst>
      <p:ext uri="{BB962C8B-B14F-4D97-AF65-F5344CB8AC3E}">
        <p14:creationId xmlns:p14="http://schemas.microsoft.com/office/powerpoint/2010/main" val="3027649919"/>
      </p:ext>
    </p:extLst>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3E2B9AA-027D-0D4B-8F9F-B932EE75CA16}"/>
              </a:ext>
            </a:extLst>
          </p:cNvPr>
          <p:cNvSpPr>
            <a:spLocks noGrp="1" noChangeArrowheads="1"/>
          </p:cNvSpPr>
          <p:nvPr>
            <p:ph type="title"/>
          </p:nvPr>
        </p:nvSpPr>
        <p:spPr>
          <a:xfrm>
            <a:off x="1544225" y="624110"/>
            <a:ext cx="7138299" cy="1280890"/>
          </a:xfrm>
        </p:spPr>
        <p:txBody>
          <a:bodyPr/>
          <a:lstStyle/>
          <a:p>
            <a:pPr eaLnBrk="1" hangingPunct="1"/>
            <a:r>
              <a:rPr lang="en-US" altLang="en-US">
                <a:solidFill>
                  <a:srgbClr val="FFFFFF"/>
                </a:solidFill>
              </a:rPr>
              <a:t>Economic Factors</a:t>
            </a:r>
          </a:p>
        </p:txBody>
      </p:sp>
      <p:sp>
        <p:nvSpPr>
          <p:cNvPr id="13315" name="Rectangle 3">
            <a:extLst>
              <a:ext uri="{FF2B5EF4-FFF2-40B4-BE49-F238E27FC236}">
                <a16:creationId xmlns:a16="http://schemas.microsoft.com/office/drawing/2014/main" id="{FC418469-C30E-0F4F-B66E-28A197DDEB5F}"/>
              </a:ext>
            </a:extLst>
          </p:cNvPr>
          <p:cNvSpPr>
            <a:spLocks noGrp="1" noChangeArrowheads="1"/>
          </p:cNvSpPr>
          <p:nvPr>
            <p:ph type="body" idx="1"/>
          </p:nvPr>
        </p:nvSpPr>
        <p:spPr>
          <a:xfrm>
            <a:off x="1605480" y="1524761"/>
            <a:ext cx="9069388" cy="4114800"/>
          </a:xfrm>
        </p:spPr>
        <p:txBody>
          <a:bodyPr/>
          <a:lstStyle/>
          <a:p>
            <a:pPr eaLnBrk="1" hangingPunct="1"/>
            <a:r>
              <a:rPr lang="en-US" altLang="en-US">
                <a:solidFill>
                  <a:srgbClr val="FFFFFF"/>
                </a:solidFill>
              </a:rPr>
              <a:t>Trends in Indicators</a:t>
            </a:r>
          </a:p>
          <a:p>
            <a:pPr eaLnBrk="1" hangingPunct="1"/>
            <a:r>
              <a:rPr lang="en-US" altLang="en-US">
                <a:solidFill>
                  <a:srgbClr val="FFFFFF"/>
                </a:solidFill>
              </a:rPr>
              <a:t>Inflation</a:t>
            </a:r>
          </a:p>
          <a:p>
            <a:pPr eaLnBrk="1" hangingPunct="1"/>
            <a:r>
              <a:rPr lang="en-US" altLang="en-US">
                <a:solidFill>
                  <a:srgbClr val="FFFFFF"/>
                </a:solidFill>
              </a:rPr>
              <a:t>Economic Cycle</a:t>
            </a:r>
          </a:p>
          <a:p>
            <a:pPr eaLnBrk="1" hangingPunct="1"/>
            <a:r>
              <a:rPr lang="en-US" altLang="en-US">
                <a:solidFill>
                  <a:srgbClr val="FFFFFF"/>
                </a:solidFill>
              </a:rPr>
              <a:t>Interest Rates</a:t>
            </a:r>
          </a:p>
          <a:p>
            <a:pPr eaLnBrk="1" hangingPunct="1"/>
            <a:r>
              <a:rPr lang="en-US" altLang="en-US">
                <a:solidFill>
                  <a:srgbClr val="FFFFFF"/>
                </a:solidFill>
              </a:rPr>
              <a:t>GDP</a:t>
            </a:r>
          </a:p>
          <a:p>
            <a:pPr eaLnBrk="1" hangingPunct="1"/>
            <a:r>
              <a:rPr lang="en-US" altLang="en-US">
                <a:solidFill>
                  <a:srgbClr val="FFFFFF"/>
                </a:solidFill>
              </a:rPr>
              <a:t>National Income</a:t>
            </a:r>
          </a:p>
          <a:p>
            <a:pPr eaLnBrk="1" hangingPunct="1"/>
            <a:endParaRPr lang="en-US" altLang="en-US">
              <a:solidFill>
                <a:srgbClr val="FFFFFF"/>
              </a:solidFill>
            </a:endParaRPr>
          </a:p>
          <a:p>
            <a:pPr eaLnBrk="1" hangingPunct="1"/>
            <a:endParaRPr lang="en-US" altLang="en-US">
              <a:solidFill>
                <a:srgbClr val="FFFFFF"/>
              </a:solidFill>
            </a:endParaRPr>
          </a:p>
        </p:txBody>
      </p:sp>
      <p:pic>
        <p:nvPicPr>
          <p:cNvPr id="2" name="Picture 2" descr="Text&#10;&#10;Description automatically generated">
            <a:extLst>
              <a:ext uri="{FF2B5EF4-FFF2-40B4-BE49-F238E27FC236}">
                <a16:creationId xmlns:a16="http://schemas.microsoft.com/office/drawing/2014/main" id="{FD57D776-9319-444A-9532-1EEAEFD07F3E}"/>
              </a:ext>
            </a:extLst>
          </p:cNvPr>
          <p:cNvPicPr>
            <a:picLocks noChangeAspect="1"/>
          </p:cNvPicPr>
          <p:nvPr/>
        </p:nvPicPr>
        <p:blipFill>
          <a:blip r:embed="rId3"/>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117328175"/>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9FF9E05E-01A4-1D47-8A27-1ECE7B09FDEC}"/>
              </a:ext>
            </a:extLst>
          </p:cNvPr>
          <p:cNvSpPr>
            <a:spLocks noGrp="1" noChangeArrowheads="1"/>
          </p:cNvSpPr>
          <p:nvPr>
            <p:ph type="ctrTitle"/>
          </p:nvPr>
        </p:nvSpPr>
        <p:spPr/>
        <p:txBody>
          <a:bodyPr/>
          <a:lstStyle/>
          <a:p>
            <a:pPr eaLnBrk="1" hangingPunct="1"/>
            <a:r>
              <a:rPr lang="en-US" altLang="en-US">
                <a:solidFill>
                  <a:srgbClr val="FFFFFF"/>
                </a:solidFill>
              </a:rPr>
              <a:t>Economic Issues</a:t>
            </a:r>
          </a:p>
        </p:txBody>
      </p:sp>
      <p:sp>
        <p:nvSpPr>
          <p:cNvPr id="14339" name="Rectangle 5">
            <a:extLst>
              <a:ext uri="{FF2B5EF4-FFF2-40B4-BE49-F238E27FC236}">
                <a16:creationId xmlns:a16="http://schemas.microsoft.com/office/drawing/2014/main" id="{6F800D52-84CA-CE4C-BA96-3AFAD98C1C69}"/>
              </a:ext>
            </a:extLst>
          </p:cNvPr>
          <p:cNvSpPr>
            <a:spLocks noGrp="1" noChangeArrowheads="1"/>
          </p:cNvSpPr>
          <p:nvPr>
            <p:ph type="subTitle" idx="1"/>
          </p:nvPr>
        </p:nvSpPr>
        <p:spPr/>
        <p:txBody>
          <a:bodyPr/>
          <a:lstStyle/>
          <a:p>
            <a:pPr eaLnBrk="1" hangingPunct="1"/>
            <a:r>
              <a:rPr lang="en-GB" altLang="en-US"/>
              <a:t>Demonstrating insight into current global economic issues. </a:t>
            </a:r>
          </a:p>
          <a:p>
            <a:pPr eaLnBrk="1" hangingPunct="1"/>
            <a:endParaRPr lang="en-US" altLang="en-US"/>
          </a:p>
        </p:txBody>
      </p:sp>
      <p:pic>
        <p:nvPicPr>
          <p:cNvPr id="2" name="Picture 2" descr="Text&#10;&#10;Description automatically generated">
            <a:extLst>
              <a:ext uri="{FF2B5EF4-FFF2-40B4-BE49-F238E27FC236}">
                <a16:creationId xmlns:a16="http://schemas.microsoft.com/office/drawing/2014/main" id="{B3DF76BA-D243-4878-9721-6591CC1EEB97}"/>
              </a:ext>
            </a:extLst>
          </p:cNvPr>
          <p:cNvPicPr>
            <a:picLocks noChangeAspect="1"/>
          </p:cNvPicPr>
          <p:nvPr/>
        </p:nvPicPr>
        <p:blipFill>
          <a:blip r:embed="rId3"/>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470450874"/>
      </p:ext>
    </p:extLst>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E8984FE-5ABF-8844-9422-6685C197916D}"/>
              </a:ext>
            </a:extLst>
          </p:cNvPr>
          <p:cNvSpPr>
            <a:spLocks noGrp="1" noChangeArrowheads="1"/>
          </p:cNvSpPr>
          <p:nvPr>
            <p:ph type="title"/>
          </p:nvPr>
        </p:nvSpPr>
        <p:spPr/>
        <p:txBody>
          <a:bodyPr/>
          <a:lstStyle/>
          <a:p>
            <a:pPr eaLnBrk="1" hangingPunct="1"/>
            <a:r>
              <a:rPr lang="en-US" altLang="en-US">
                <a:solidFill>
                  <a:srgbClr val="FFFFFF"/>
                </a:solidFill>
              </a:rPr>
              <a:t>Global Issues</a:t>
            </a:r>
          </a:p>
        </p:txBody>
      </p:sp>
      <p:sp>
        <p:nvSpPr>
          <p:cNvPr id="15363" name="Rectangle 3">
            <a:extLst>
              <a:ext uri="{FF2B5EF4-FFF2-40B4-BE49-F238E27FC236}">
                <a16:creationId xmlns:a16="http://schemas.microsoft.com/office/drawing/2014/main" id="{29DAE378-1B5F-0C41-AFB1-9BDB7C4BECA5}"/>
              </a:ext>
            </a:extLst>
          </p:cNvPr>
          <p:cNvSpPr>
            <a:spLocks noGrp="1" noChangeArrowheads="1"/>
          </p:cNvSpPr>
          <p:nvPr>
            <p:ph type="body" idx="1"/>
          </p:nvPr>
        </p:nvSpPr>
        <p:spPr>
          <a:xfrm>
            <a:off x="2233323" y="1664121"/>
            <a:ext cx="7141317" cy="3777622"/>
          </a:xfrm>
        </p:spPr>
        <p:txBody>
          <a:bodyPr/>
          <a:lstStyle/>
          <a:p>
            <a:pPr eaLnBrk="1" hangingPunct="1"/>
            <a:r>
              <a:rPr lang="en-US" altLang="en-US">
                <a:solidFill>
                  <a:srgbClr val="FFFFFF"/>
                </a:solidFill>
              </a:rPr>
              <a:t>Economic</a:t>
            </a:r>
          </a:p>
          <a:p>
            <a:pPr eaLnBrk="1" hangingPunct="1"/>
            <a:r>
              <a:rPr lang="en-US" altLang="en-US">
                <a:solidFill>
                  <a:srgbClr val="FFFFFF"/>
                </a:solidFill>
              </a:rPr>
              <a:t>Political</a:t>
            </a:r>
          </a:p>
          <a:p>
            <a:pPr eaLnBrk="1" hangingPunct="1"/>
            <a:r>
              <a:rPr lang="en-US" altLang="en-US">
                <a:solidFill>
                  <a:srgbClr val="FFFFFF"/>
                </a:solidFill>
              </a:rPr>
              <a:t>Environmental</a:t>
            </a:r>
          </a:p>
          <a:p>
            <a:pPr eaLnBrk="1" hangingPunct="1"/>
            <a:r>
              <a:rPr lang="en-US" altLang="en-US">
                <a:solidFill>
                  <a:srgbClr val="FFFFFF"/>
                </a:solidFill>
              </a:rPr>
              <a:t>Health</a:t>
            </a:r>
          </a:p>
          <a:p>
            <a:pPr eaLnBrk="1" hangingPunct="1"/>
            <a:endParaRPr lang="en-US" altLang="en-US">
              <a:solidFill>
                <a:srgbClr val="FFFFFF"/>
              </a:solidFill>
            </a:endParaRPr>
          </a:p>
        </p:txBody>
      </p:sp>
      <p:pic>
        <p:nvPicPr>
          <p:cNvPr id="2" name="Picture 2" descr="Text&#10;&#10;Description automatically generated">
            <a:extLst>
              <a:ext uri="{FF2B5EF4-FFF2-40B4-BE49-F238E27FC236}">
                <a16:creationId xmlns:a16="http://schemas.microsoft.com/office/drawing/2014/main" id="{7E507DAB-F53A-47BC-95CF-C43FDD084AD9}"/>
              </a:ext>
            </a:extLst>
          </p:cNvPr>
          <p:cNvPicPr>
            <a:picLocks noChangeAspect="1"/>
          </p:cNvPicPr>
          <p:nvPr/>
        </p:nvPicPr>
        <p:blipFill>
          <a:blip r:embed="rId3"/>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3313316860"/>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AFA973FD-0EC9-494C-9141-F12984A8DD60}"/>
              </a:ext>
            </a:extLst>
          </p:cNvPr>
          <p:cNvSpPr>
            <a:spLocks noGrp="1" noChangeArrowheads="1"/>
          </p:cNvSpPr>
          <p:nvPr>
            <p:ph type="ctrTitle"/>
          </p:nvPr>
        </p:nvSpPr>
        <p:spPr/>
        <p:txBody>
          <a:bodyPr/>
          <a:lstStyle/>
          <a:p>
            <a:pPr eaLnBrk="1" hangingPunct="1"/>
            <a:r>
              <a:rPr lang="en-US" altLang="en-US">
                <a:solidFill>
                  <a:srgbClr val="FFFFFF"/>
                </a:solidFill>
              </a:rPr>
              <a:t>Investor Profile</a:t>
            </a:r>
          </a:p>
        </p:txBody>
      </p:sp>
      <p:sp>
        <p:nvSpPr>
          <p:cNvPr id="16387" name="Rectangle 5">
            <a:extLst>
              <a:ext uri="{FF2B5EF4-FFF2-40B4-BE49-F238E27FC236}">
                <a16:creationId xmlns:a16="http://schemas.microsoft.com/office/drawing/2014/main" id="{31866720-3335-2C4B-ABB6-A9F5DAB2E21E}"/>
              </a:ext>
            </a:extLst>
          </p:cNvPr>
          <p:cNvSpPr>
            <a:spLocks noGrp="1" noChangeArrowheads="1"/>
          </p:cNvSpPr>
          <p:nvPr>
            <p:ph type="subTitle" idx="1"/>
          </p:nvPr>
        </p:nvSpPr>
        <p:spPr/>
        <p:txBody>
          <a:bodyPr/>
          <a:lstStyle/>
          <a:p>
            <a:pPr eaLnBrk="1" hangingPunct="1"/>
            <a:r>
              <a:rPr lang="en-GB" altLang="en-US"/>
              <a:t>Developing a group investor profile.</a:t>
            </a:r>
            <a:endParaRPr lang="en-US" altLang="en-US"/>
          </a:p>
        </p:txBody>
      </p:sp>
      <p:pic>
        <p:nvPicPr>
          <p:cNvPr id="2" name="Picture 2" descr="Text&#10;&#10;Description automatically generated">
            <a:extLst>
              <a:ext uri="{FF2B5EF4-FFF2-40B4-BE49-F238E27FC236}">
                <a16:creationId xmlns:a16="http://schemas.microsoft.com/office/drawing/2014/main" id="{3DD48857-AC80-42C1-8199-F22DC31A7A78}"/>
              </a:ext>
            </a:extLst>
          </p:cNvPr>
          <p:cNvPicPr>
            <a:picLocks noChangeAspect="1"/>
          </p:cNvPicPr>
          <p:nvPr/>
        </p:nvPicPr>
        <p:blipFill>
          <a:blip r:embed="rId3"/>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2590339743"/>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6003AFC-7222-B64F-9EE8-FBA76D51DA55}"/>
              </a:ext>
            </a:extLst>
          </p:cNvPr>
          <p:cNvSpPr>
            <a:spLocks noGrp="1" noChangeArrowheads="1"/>
          </p:cNvSpPr>
          <p:nvPr>
            <p:ph type="title"/>
          </p:nvPr>
        </p:nvSpPr>
        <p:spPr>
          <a:xfrm>
            <a:off x="1246188" y="214313"/>
            <a:ext cx="8443912" cy="911225"/>
          </a:xfrm>
        </p:spPr>
        <p:txBody>
          <a:bodyPr/>
          <a:lstStyle/>
          <a:p>
            <a:pPr eaLnBrk="1" hangingPunct="1"/>
            <a:r>
              <a:rPr lang="en-US" altLang="en-US"/>
              <a:t>Investor Risk Profile</a:t>
            </a:r>
          </a:p>
        </p:txBody>
      </p:sp>
      <p:pic>
        <p:nvPicPr>
          <p:cNvPr id="17411" name="Picture 4">
            <a:extLst>
              <a:ext uri="{FF2B5EF4-FFF2-40B4-BE49-F238E27FC236}">
                <a16:creationId xmlns:a16="http://schemas.microsoft.com/office/drawing/2014/main" id="{E93E33F7-7BED-8344-A37E-F689CE758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125538"/>
            <a:ext cx="604837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603185"/>
      </p:ext>
    </p:extLst>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EDF9960B-58A9-2F42-B19E-9462F017BBFD}"/>
              </a:ext>
            </a:extLst>
          </p:cNvPr>
          <p:cNvSpPr>
            <a:spLocks noGrp="1" noChangeArrowheads="1"/>
          </p:cNvSpPr>
          <p:nvPr>
            <p:ph type="title"/>
          </p:nvPr>
        </p:nvSpPr>
        <p:spPr/>
        <p:txBody>
          <a:bodyPr/>
          <a:lstStyle/>
          <a:p>
            <a:pPr eaLnBrk="1" hangingPunct="1"/>
            <a:endParaRPr lang="en-US" altLang="en-US"/>
          </a:p>
        </p:txBody>
      </p:sp>
      <p:pic>
        <p:nvPicPr>
          <p:cNvPr id="18435" name="Picture 5">
            <a:extLst>
              <a:ext uri="{FF2B5EF4-FFF2-40B4-BE49-F238E27FC236}">
                <a16:creationId xmlns:a16="http://schemas.microsoft.com/office/drawing/2014/main" id="{4DECD035-69F1-B04F-8631-616209618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442913"/>
            <a:ext cx="8624887" cy="583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1069"/>
      </p:ext>
    </p:extLst>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EB429DF2-7678-8746-B924-15F1BAF19CB9}"/>
              </a:ext>
            </a:extLst>
          </p:cNvPr>
          <p:cNvSpPr>
            <a:spLocks noGrp="1" noChangeArrowheads="1"/>
          </p:cNvSpPr>
          <p:nvPr>
            <p:ph type="title"/>
          </p:nvPr>
        </p:nvSpPr>
        <p:spPr/>
        <p:txBody>
          <a:bodyPr/>
          <a:lstStyle/>
          <a:p>
            <a:pPr eaLnBrk="1" hangingPunct="1"/>
            <a:endParaRPr lang="en-US" altLang="en-US"/>
          </a:p>
        </p:txBody>
      </p:sp>
      <p:pic>
        <p:nvPicPr>
          <p:cNvPr id="19459" name="Picture 5">
            <a:extLst>
              <a:ext uri="{FF2B5EF4-FFF2-40B4-BE49-F238E27FC236}">
                <a16:creationId xmlns:a16="http://schemas.microsoft.com/office/drawing/2014/main" id="{7CF7619E-F3F8-DC4F-BD04-611491183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458788"/>
            <a:ext cx="7561262" cy="639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94577"/>
      </p:ext>
    </p:extLst>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91558F81-DD75-5846-A3B4-583042A37749}"/>
              </a:ext>
            </a:extLst>
          </p:cNvPr>
          <p:cNvSpPr>
            <a:spLocks noGrp="1" noChangeArrowheads="1"/>
          </p:cNvSpPr>
          <p:nvPr>
            <p:ph type="title"/>
          </p:nvPr>
        </p:nvSpPr>
        <p:spPr/>
        <p:txBody>
          <a:bodyPr/>
          <a:lstStyle/>
          <a:p>
            <a:pPr eaLnBrk="1" hangingPunct="1"/>
            <a:endParaRPr lang="en-US" altLang="en-US"/>
          </a:p>
        </p:txBody>
      </p:sp>
      <p:pic>
        <p:nvPicPr>
          <p:cNvPr id="20483" name="Picture 5">
            <a:extLst>
              <a:ext uri="{FF2B5EF4-FFF2-40B4-BE49-F238E27FC236}">
                <a16:creationId xmlns:a16="http://schemas.microsoft.com/office/drawing/2014/main" id="{0E17EF21-C288-EC44-8055-33831D8EC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692150"/>
            <a:ext cx="770572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992714"/>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EAC39A-37A8-544C-9183-4A640D8CD03F}"/>
              </a:ext>
            </a:extLst>
          </p:cNvPr>
          <p:cNvSpPr>
            <a:spLocks noGrp="1" noChangeArrowheads="1"/>
          </p:cNvSpPr>
          <p:nvPr>
            <p:ph type="title"/>
          </p:nvPr>
        </p:nvSpPr>
        <p:spPr>
          <a:xfrm>
            <a:off x="1496616" y="641005"/>
            <a:ext cx="7138299" cy="1280890"/>
          </a:xfrm>
        </p:spPr>
        <p:txBody>
          <a:bodyPr/>
          <a:lstStyle/>
          <a:p>
            <a:pPr eaLnBrk="1" hangingPunct="1"/>
            <a:r>
              <a:rPr lang="en-US" altLang="en-US" dirty="0">
                <a:solidFill>
                  <a:schemeClr val="bg1"/>
                </a:solidFill>
              </a:rPr>
              <a:t>Outcomes</a:t>
            </a:r>
          </a:p>
        </p:txBody>
      </p:sp>
      <p:sp>
        <p:nvSpPr>
          <p:cNvPr id="4099" name="Rectangle 3">
            <a:extLst>
              <a:ext uri="{FF2B5EF4-FFF2-40B4-BE49-F238E27FC236}">
                <a16:creationId xmlns:a16="http://schemas.microsoft.com/office/drawing/2014/main" id="{06D6B98F-95D2-FE42-875D-287D97E8C838}"/>
              </a:ext>
            </a:extLst>
          </p:cNvPr>
          <p:cNvSpPr>
            <a:spLocks noGrp="1" noChangeArrowheads="1"/>
          </p:cNvSpPr>
          <p:nvPr>
            <p:ph type="body" idx="1"/>
          </p:nvPr>
        </p:nvSpPr>
        <p:spPr>
          <a:xfrm>
            <a:off x="1234926" y="1710630"/>
            <a:ext cx="8671347" cy="4197002"/>
          </a:xfrm>
        </p:spPr>
        <p:txBody>
          <a:bodyPr/>
          <a:lstStyle/>
          <a:p>
            <a:pPr>
              <a:lnSpc>
                <a:spcPct val="90000"/>
              </a:lnSpc>
            </a:pPr>
            <a:r>
              <a:rPr lang="en-GB" altLang="en-US" sz="2000">
                <a:solidFill>
                  <a:srgbClr val="FFFFFF"/>
                </a:solidFill>
              </a:rPr>
              <a:t>Explaining the concept of risk in a financial services environment </a:t>
            </a:r>
          </a:p>
          <a:p>
            <a:pPr eaLnBrk="1" hangingPunct="1">
              <a:lnSpc>
                <a:spcPct val="90000"/>
              </a:lnSpc>
            </a:pPr>
            <a:r>
              <a:rPr lang="en-GB" altLang="en-US" sz="2000" dirty="0">
                <a:solidFill>
                  <a:srgbClr val="FFFFFF"/>
                </a:solidFill>
              </a:rPr>
              <a:t>Explaining the relationship between investment instruments and </a:t>
            </a:r>
            <a:r>
              <a:rPr lang="en-GB" altLang="en-US" sz="2000">
                <a:solidFill>
                  <a:srgbClr val="FFFFFF"/>
                </a:solidFill>
              </a:rPr>
              <a:t>financial markets</a:t>
            </a:r>
            <a:endParaRPr lang="en-GB" altLang="en-US" sz="2000" dirty="0">
              <a:solidFill>
                <a:srgbClr val="FFFFFF"/>
              </a:solidFill>
            </a:endParaRPr>
          </a:p>
          <a:p>
            <a:pPr eaLnBrk="1" hangingPunct="1">
              <a:lnSpc>
                <a:spcPct val="90000"/>
              </a:lnSpc>
            </a:pPr>
            <a:r>
              <a:rPr lang="en-GB" altLang="en-US" sz="2000" dirty="0">
                <a:solidFill>
                  <a:srgbClr val="FFFFFF"/>
                </a:solidFill>
              </a:rPr>
              <a:t>Demonstrating insight into current global economic </a:t>
            </a:r>
            <a:r>
              <a:rPr lang="en-GB" altLang="en-US" sz="2000">
                <a:solidFill>
                  <a:srgbClr val="FFFFFF"/>
                </a:solidFill>
              </a:rPr>
              <a:t>issues</a:t>
            </a:r>
          </a:p>
          <a:p>
            <a:pPr eaLnBrk="1" hangingPunct="1">
              <a:lnSpc>
                <a:spcPct val="90000"/>
              </a:lnSpc>
            </a:pPr>
            <a:r>
              <a:rPr lang="en-GB" altLang="en-US" sz="2000" dirty="0">
                <a:solidFill>
                  <a:srgbClr val="FFFFFF"/>
                </a:solidFill>
              </a:rPr>
              <a:t>Developing a group investor </a:t>
            </a:r>
            <a:r>
              <a:rPr lang="en-GB" altLang="en-US" sz="2000">
                <a:solidFill>
                  <a:srgbClr val="FFFFFF"/>
                </a:solidFill>
              </a:rPr>
              <a:t>profile</a:t>
            </a:r>
          </a:p>
          <a:p>
            <a:pPr eaLnBrk="1" hangingPunct="1">
              <a:lnSpc>
                <a:spcPct val="90000"/>
              </a:lnSpc>
            </a:pPr>
            <a:r>
              <a:rPr lang="en-GB" altLang="en-US" sz="2000">
                <a:solidFill>
                  <a:srgbClr val="FFFFFF"/>
                </a:solidFill>
              </a:rPr>
              <a:t>Applying the principles of risk to make a financial decision</a:t>
            </a:r>
            <a:endParaRPr lang="en-US" altLang="en-US" sz="2000">
              <a:solidFill>
                <a:srgbClr val="FFFFFF"/>
              </a:solidFill>
            </a:endParaRPr>
          </a:p>
        </p:txBody>
      </p:sp>
      <p:pic>
        <p:nvPicPr>
          <p:cNvPr id="2" name="Picture 2">
            <a:extLst>
              <a:ext uri="{FF2B5EF4-FFF2-40B4-BE49-F238E27FC236}">
                <a16:creationId xmlns:a16="http://schemas.microsoft.com/office/drawing/2014/main" id="{94BB6D70-06BE-4282-81D9-53C731073A30}"/>
              </a:ext>
            </a:extLst>
          </p:cNvPr>
          <p:cNvPicPr>
            <a:picLocks noChangeAspect="1"/>
          </p:cNvPicPr>
          <p:nvPr/>
        </p:nvPicPr>
        <p:blipFill>
          <a:blip r:embed="rId3"/>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1453592191"/>
      </p:ext>
    </p:extLst>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177506AC-7A84-6D44-8C7B-6A411999DD7D}"/>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281113" y="214313"/>
            <a:ext cx="6696075" cy="6451600"/>
          </a:xfrm>
          <a:noFill/>
        </p:spPr>
      </p:pic>
    </p:spTree>
    <p:extLst>
      <p:ext uri="{BB962C8B-B14F-4D97-AF65-F5344CB8AC3E}">
        <p14:creationId xmlns:p14="http://schemas.microsoft.com/office/powerpoint/2010/main" val="2214170202"/>
      </p:ext>
    </p:extLst>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8DC50F3-BE28-7240-B7B5-FD9F77BAA751}"/>
              </a:ext>
            </a:extLst>
          </p:cNvPr>
          <p:cNvSpPr>
            <a:spLocks noGrp="1" noChangeArrowheads="1"/>
          </p:cNvSpPr>
          <p:nvPr>
            <p:ph type="title"/>
          </p:nvPr>
        </p:nvSpPr>
        <p:spPr/>
        <p:txBody>
          <a:bodyPr/>
          <a:lstStyle/>
          <a:p>
            <a:pPr eaLnBrk="1" hangingPunct="1"/>
            <a:endParaRPr lang="en-US" altLang="en-US"/>
          </a:p>
        </p:txBody>
      </p:sp>
      <p:pic>
        <p:nvPicPr>
          <p:cNvPr id="22531" name="Picture 4">
            <a:extLst>
              <a:ext uri="{FF2B5EF4-FFF2-40B4-BE49-F238E27FC236}">
                <a16:creationId xmlns:a16="http://schemas.microsoft.com/office/drawing/2014/main" id="{9DCAAF73-74B4-904E-A2C8-65AB0E6EA9E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81113" y="333375"/>
            <a:ext cx="5973762" cy="6524625"/>
          </a:xfrm>
          <a:noFill/>
        </p:spPr>
      </p:pic>
    </p:spTree>
    <p:extLst>
      <p:ext uri="{BB962C8B-B14F-4D97-AF65-F5344CB8AC3E}">
        <p14:creationId xmlns:p14="http://schemas.microsoft.com/office/powerpoint/2010/main" val="3343063924"/>
      </p:ext>
    </p:extLst>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85E33000-C3F2-8649-A58A-559C45CF7E7F}"/>
              </a:ext>
            </a:extLst>
          </p:cNvPr>
          <p:cNvSpPr>
            <a:spLocks noGrp="1" noChangeArrowheads="1"/>
          </p:cNvSpPr>
          <p:nvPr>
            <p:ph type="title"/>
          </p:nvPr>
        </p:nvSpPr>
        <p:spPr/>
        <p:txBody>
          <a:bodyPr/>
          <a:lstStyle/>
          <a:p>
            <a:pPr eaLnBrk="1" hangingPunct="1"/>
            <a:endParaRPr lang="en-US" altLang="en-US"/>
          </a:p>
        </p:txBody>
      </p:sp>
      <p:pic>
        <p:nvPicPr>
          <p:cNvPr id="23555" name="Picture 5">
            <a:extLst>
              <a:ext uri="{FF2B5EF4-FFF2-40B4-BE49-F238E27FC236}">
                <a16:creationId xmlns:a16="http://schemas.microsoft.com/office/drawing/2014/main" id="{6C0FD056-B324-D641-9B60-205DA1A07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404813"/>
            <a:ext cx="80645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401803"/>
      </p:ext>
    </p:extLst>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8AD73D6F-BA27-8B49-9223-D4A6829C2AC6}"/>
              </a:ext>
            </a:extLst>
          </p:cNvPr>
          <p:cNvSpPr>
            <a:spLocks noGrp="1" noChangeArrowheads="1"/>
          </p:cNvSpPr>
          <p:nvPr>
            <p:ph type="title"/>
          </p:nvPr>
        </p:nvSpPr>
        <p:spPr/>
        <p:txBody>
          <a:bodyPr/>
          <a:lstStyle/>
          <a:p>
            <a:pPr eaLnBrk="1" hangingPunct="1"/>
            <a:endParaRPr lang="en-US" altLang="en-US"/>
          </a:p>
        </p:txBody>
      </p:sp>
      <p:pic>
        <p:nvPicPr>
          <p:cNvPr id="24579" name="Picture 5">
            <a:extLst>
              <a:ext uri="{FF2B5EF4-FFF2-40B4-BE49-F238E27FC236}">
                <a16:creationId xmlns:a16="http://schemas.microsoft.com/office/drawing/2014/main" id="{C5FC91FA-B9B7-4547-AEAB-7E44B17E7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333375"/>
            <a:ext cx="6135687"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957584"/>
      </p:ext>
    </p:extLst>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070EE7FB-72C6-4E40-8ABD-C99CCD08FA7D}"/>
              </a:ext>
            </a:extLst>
          </p:cNvPr>
          <p:cNvSpPr>
            <a:spLocks noGrp="1" noChangeArrowheads="1"/>
          </p:cNvSpPr>
          <p:nvPr>
            <p:ph type="title"/>
          </p:nvPr>
        </p:nvSpPr>
        <p:spPr/>
        <p:txBody>
          <a:bodyPr/>
          <a:lstStyle/>
          <a:p>
            <a:pPr eaLnBrk="1" hangingPunct="1"/>
            <a:endParaRPr lang="en-US" altLang="en-US"/>
          </a:p>
        </p:txBody>
      </p:sp>
      <p:pic>
        <p:nvPicPr>
          <p:cNvPr id="25603" name="Picture 5">
            <a:extLst>
              <a:ext uri="{FF2B5EF4-FFF2-40B4-BE49-F238E27FC236}">
                <a16:creationId xmlns:a16="http://schemas.microsoft.com/office/drawing/2014/main" id="{61DA9A12-4AFA-3945-AE56-F015925D2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332656"/>
            <a:ext cx="8351837"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191262"/>
      </p:ext>
    </p:extLst>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C55D5B05-C121-2744-B296-7F417FB963B3}"/>
              </a:ext>
            </a:extLst>
          </p:cNvPr>
          <p:cNvSpPr>
            <a:spLocks noGrp="1" noChangeArrowheads="1"/>
          </p:cNvSpPr>
          <p:nvPr>
            <p:ph type="title"/>
          </p:nvPr>
        </p:nvSpPr>
        <p:spPr>
          <a:xfrm>
            <a:off x="2000672" y="476672"/>
            <a:ext cx="7138300" cy="1280890"/>
          </a:xfrm>
        </p:spPr>
        <p:txBody>
          <a:bodyPr/>
          <a:lstStyle/>
          <a:p>
            <a:pPr eaLnBrk="1" hangingPunct="1"/>
            <a:r>
              <a:rPr lang="en-US" altLang="en-US" dirty="0"/>
              <a:t>Risk Profile</a:t>
            </a:r>
          </a:p>
        </p:txBody>
      </p:sp>
      <p:pic>
        <p:nvPicPr>
          <p:cNvPr id="26627" name="Picture 8">
            <a:extLst>
              <a:ext uri="{FF2B5EF4-FFF2-40B4-BE49-F238E27FC236}">
                <a16:creationId xmlns:a16="http://schemas.microsoft.com/office/drawing/2014/main" id="{694B6DBB-E95B-6C43-B75A-22F8AA057D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23"/>
          <a:stretch/>
        </p:blipFill>
        <p:spPr bwMode="auto">
          <a:xfrm>
            <a:off x="2103919" y="1268760"/>
            <a:ext cx="5112617" cy="55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966598"/>
      </p:ext>
    </p:extLst>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40674440-7280-DD4B-969C-B263D7376631}"/>
              </a:ext>
            </a:extLst>
          </p:cNvPr>
          <p:cNvSpPr>
            <a:spLocks noGrp="1" noChangeArrowheads="1"/>
          </p:cNvSpPr>
          <p:nvPr>
            <p:ph type="ctrTitle"/>
          </p:nvPr>
        </p:nvSpPr>
        <p:spPr/>
        <p:txBody>
          <a:bodyPr/>
          <a:lstStyle/>
          <a:p>
            <a:pPr eaLnBrk="1" hangingPunct="1"/>
            <a:r>
              <a:rPr lang="en-US" altLang="en-US">
                <a:solidFill>
                  <a:srgbClr val="FFFFFF"/>
                </a:solidFill>
              </a:rPr>
              <a:t>Concept of Risk</a:t>
            </a:r>
          </a:p>
        </p:txBody>
      </p:sp>
      <p:sp>
        <p:nvSpPr>
          <p:cNvPr id="5123" name="Rectangle 5">
            <a:extLst>
              <a:ext uri="{FF2B5EF4-FFF2-40B4-BE49-F238E27FC236}">
                <a16:creationId xmlns:a16="http://schemas.microsoft.com/office/drawing/2014/main" id="{27B63860-7CF7-7740-9ECF-920415C49646}"/>
              </a:ext>
            </a:extLst>
          </p:cNvPr>
          <p:cNvSpPr>
            <a:spLocks noGrp="1" noChangeArrowheads="1"/>
          </p:cNvSpPr>
          <p:nvPr>
            <p:ph type="subTitle" idx="1"/>
          </p:nvPr>
        </p:nvSpPr>
        <p:spPr/>
        <p:txBody>
          <a:bodyPr/>
          <a:lstStyle/>
          <a:p>
            <a:pPr eaLnBrk="1" hangingPunct="1"/>
            <a:r>
              <a:rPr lang="en-GB" altLang="en-US"/>
              <a:t>Explaining the concept of risk in a financial services environment.</a:t>
            </a:r>
            <a:endParaRPr lang="en-US" altLang="en-US"/>
          </a:p>
        </p:txBody>
      </p:sp>
      <p:pic>
        <p:nvPicPr>
          <p:cNvPr id="5" name="Picture 2">
            <a:extLst>
              <a:ext uri="{FF2B5EF4-FFF2-40B4-BE49-F238E27FC236}">
                <a16:creationId xmlns:a16="http://schemas.microsoft.com/office/drawing/2014/main" id="{8C7D8560-05BD-48B4-9732-2F1B0CE0FB34}"/>
              </a:ext>
            </a:extLst>
          </p:cNvPr>
          <p:cNvPicPr>
            <a:picLocks noChangeAspect="1"/>
          </p:cNvPicPr>
          <p:nvPr/>
        </p:nvPicPr>
        <p:blipFill>
          <a:blip r:embed="rId3"/>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4146488723"/>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B03F5C4-EA21-E540-B6CC-92314FC736B2}"/>
              </a:ext>
            </a:extLst>
          </p:cNvPr>
          <p:cNvSpPr>
            <a:spLocks noGrp="1" noChangeArrowheads="1"/>
          </p:cNvSpPr>
          <p:nvPr>
            <p:ph type="title"/>
          </p:nvPr>
        </p:nvSpPr>
        <p:spPr>
          <a:xfrm>
            <a:off x="711339" y="1398750"/>
            <a:ext cx="7138299" cy="1280890"/>
          </a:xfrm>
        </p:spPr>
        <p:txBody>
          <a:bodyPr/>
          <a:lstStyle/>
          <a:p>
            <a:pPr eaLnBrk="1" hangingPunct="1"/>
            <a:r>
              <a:rPr lang="en-US" altLang="en-US">
                <a:solidFill>
                  <a:srgbClr val="FFFFFF"/>
                </a:solidFill>
              </a:rPr>
              <a:t>Objectives</a:t>
            </a:r>
          </a:p>
        </p:txBody>
      </p:sp>
      <p:sp>
        <p:nvSpPr>
          <p:cNvPr id="6147" name="Rectangle 3">
            <a:extLst>
              <a:ext uri="{FF2B5EF4-FFF2-40B4-BE49-F238E27FC236}">
                <a16:creationId xmlns:a16="http://schemas.microsoft.com/office/drawing/2014/main" id="{EBB6D7C0-62D1-6A4F-B974-968262197296}"/>
              </a:ext>
            </a:extLst>
          </p:cNvPr>
          <p:cNvSpPr>
            <a:spLocks noGrp="1" noChangeArrowheads="1"/>
          </p:cNvSpPr>
          <p:nvPr>
            <p:ph type="body" idx="1"/>
          </p:nvPr>
        </p:nvSpPr>
        <p:spPr>
          <a:xfrm>
            <a:off x="709374" y="2358085"/>
            <a:ext cx="8944916" cy="4114800"/>
          </a:xfrm>
        </p:spPr>
        <p:txBody>
          <a:bodyPr/>
          <a:lstStyle/>
          <a:p>
            <a:pPr eaLnBrk="1" hangingPunct="1"/>
            <a:r>
              <a:rPr lang="en-US" altLang="en-US" sz="2000">
                <a:solidFill>
                  <a:srgbClr val="FFFFFF"/>
                </a:solidFill>
              </a:rPr>
              <a:t>Encourage clients to invest for the long-term when investing in the more risky asset classes.</a:t>
            </a:r>
          </a:p>
          <a:p>
            <a:pPr eaLnBrk="1" hangingPunct="1"/>
            <a:r>
              <a:rPr lang="en-US" altLang="en-US" sz="2000">
                <a:solidFill>
                  <a:srgbClr val="FFFFFF"/>
                </a:solidFill>
              </a:rPr>
              <a:t>Emphasize diversification – a well-diversified portfolio based on a well-thought out investment allocation policy that fits the client’s long-term goals is a prerequisite to the financial well-being of the client.</a:t>
            </a:r>
          </a:p>
          <a:p>
            <a:pPr eaLnBrk="1" hangingPunct="1"/>
            <a:r>
              <a:rPr lang="en-US" altLang="en-US" sz="2000">
                <a:solidFill>
                  <a:srgbClr val="FFFFFF"/>
                </a:solidFill>
              </a:rPr>
              <a:t>Encourage clients to look at the big picture – there are going to be ups and downs in the market. </a:t>
            </a:r>
          </a:p>
        </p:txBody>
      </p:sp>
      <p:pic>
        <p:nvPicPr>
          <p:cNvPr id="2" name="Picture 2" descr="Text&#10;&#10;Description automatically generated">
            <a:extLst>
              <a:ext uri="{FF2B5EF4-FFF2-40B4-BE49-F238E27FC236}">
                <a16:creationId xmlns:a16="http://schemas.microsoft.com/office/drawing/2014/main" id="{962BDCFE-0D11-4165-B8E9-8D746AED09D8}"/>
              </a:ext>
            </a:extLst>
          </p:cNvPr>
          <p:cNvPicPr>
            <a:picLocks noChangeAspect="1"/>
          </p:cNvPicPr>
          <p:nvPr/>
        </p:nvPicPr>
        <p:blipFill>
          <a:blip r:embed="rId3"/>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3554512987"/>
      </p:ext>
    </p:extLst>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6409D19-6670-A24C-B768-104EE669F394}"/>
              </a:ext>
            </a:extLst>
          </p:cNvPr>
          <p:cNvSpPr>
            <a:spLocks noGrp="1" noChangeArrowheads="1"/>
          </p:cNvSpPr>
          <p:nvPr>
            <p:ph type="title"/>
          </p:nvPr>
        </p:nvSpPr>
        <p:spPr/>
        <p:txBody>
          <a:bodyPr/>
          <a:lstStyle/>
          <a:p>
            <a:pPr eaLnBrk="1" hangingPunct="1"/>
            <a:r>
              <a:rPr lang="en-US" altLang="en-US">
                <a:solidFill>
                  <a:srgbClr val="FFFFFF"/>
                </a:solidFill>
              </a:rPr>
              <a:t>Types of Risk</a:t>
            </a:r>
          </a:p>
        </p:txBody>
      </p:sp>
      <p:sp>
        <p:nvSpPr>
          <p:cNvPr id="7171" name="Rectangle 3">
            <a:extLst>
              <a:ext uri="{FF2B5EF4-FFF2-40B4-BE49-F238E27FC236}">
                <a16:creationId xmlns:a16="http://schemas.microsoft.com/office/drawing/2014/main" id="{18968536-D3A6-4C4A-B981-D0EB85E7EDAE}"/>
              </a:ext>
            </a:extLst>
          </p:cNvPr>
          <p:cNvSpPr>
            <a:spLocks noGrp="1" noChangeArrowheads="1"/>
          </p:cNvSpPr>
          <p:nvPr>
            <p:ph type="body" idx="1"/>
          </p:nvPr>
        </p:nvSpPr>
        <p:spPr>
          <a:xfrm>
            <a:off x="2221592" y="1711069"/>
            <a:ext cx="7141317" cy="3777622"/>
          </a:xfrm>
        </p:spPr>
        <p:txBody>
          <a:bodyPr/>
          <a:lstStyle/>
          <a:p>
            <a:pPr eaLnBrk="1" hangingPunct="1"/>
            <a:r>
              <a:rPr lang="en-US" altLang="en-US">
                <a:solidFill>
                  <a:srgbClr val="FFFFFF"/>
                </a:solidFill>
              </a:rPr>
              <a:t>Currency Risk</a:t>
            </a:r>
          </a:p>
          <a:p>
            <a:pPr eaLnBrk="1" hangingPunct="1"/>
            <a:r>
              <a:rPr lang="en-US" altLang="en-US">
                <a:solidFill>
                  <a:srgbClr val="FFFFFF"/>
                </a:solidFill>
              </a:rPr>
              <a:t>Liquidity Risk</a:t>
            </a:r>
          </a:p>
          <a:p>
            <a:pPr eaLnBrk="1" hangingPunct="1"/>
            <a:r>
              <a:rPr lang="en-US" altLang="en-US">
                <a:solidFill>
                  <a:srgbClr val="FFFFFF"/>
                </a:solidFill>
              </a:rPr>
              <a:t>Financial Risk</a:t>
            </a:r>
          </a:p>
          <a:p>
            <a:pPr eaLnBrk="1" hangingPunct="1"/>
            <a:r>
              <a:rPr lang="en-US" altLang="en-US">
                <a:solidFill>
                  <a:srgbClr val="FFFFFF"/>
                </a:solidFill>
              </a:rPr>
              <a:t>Market Risk</a:t>
            </a:r>
          </a:p>
          <a:p>
            <a:pPr eaLnBrk="1" hangingPunct="1"/>
            <a:r>
              <a:rPr lang="en-US" altLang="en-US">
                <a:solidFill>
                  <a:srgbClr val="FFFFFF"/>
                </a:solidFill>
              </a:rPr>
              <a:t>Timing Risk</a:t>
            </a:r>
          </a:p>
          <a:p>
            <a:pPr eaLnBrk="1" hangingPunct="1"/>
            <a:r>
              <a:rPr lang="en-US" altLang="en-US">
                <a:solidFill>
                  <a:srgbClr val="FFFFFF"/>
                </a:solidFill>
              </a:rPr>
              <a:t>Income Risk</a:t>
            </a:r>
          </a:p>
          <a:p>
            <a:pPr eaLnBrk="1" hangingPunct="1"/>
            <a:endParaRPr lang="en-US" altLang="en-US">
              <a:solidFill>
                <a:srgbClr val="FFFFFF"/>
              </a:solidFill>
            </a:endParaRPr>
          </a:p>
        </p:txBody>
      </p:sp>
      <p:pic>
        <p:nvPicPr>
          <p:cNvPr id="2" name="Picture 2" descr="Text&#10;&#10;Description automatically generated">
            <a:extLst>
              <a:ext uri="{FF2B5EF4-FFF2-40B4-BE49-F238E27FC236}">
                <a16:creationId xmlns:a16="http://schemas.microsoft.com/office/drawing/2014/main" id="{6C247872-3FA8-489E-B6DB-4366231E7AC3}"/>
              </a:ext>
            </a:extLst>
          </p:cNvPr>
          <p:cNvPicPr>
            <a:picLocks noChangeAspect="1"/>
          </p:cNvPicPr>
          <p:nvPr/>
        </p:nvPicPr>
        <p:blipFill>
          <a:blip r:embed="rId3"/>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3453017390"/>
      </p:ext>
    </p:extLst>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F152BAC-25DC-B049-BDED-9A06698F8EC7}"/>
              </a:ext>
            </a:extLst>
          </p:cNvPr>
          <p:cNvSpPr>
            <a:spLocks noGrp="1" noChangeArrowheads="1"/>
          </p:cNvSpPr>
          <p:nvPr>
            <p:ph type="title"/>
          </p:nvPr>
        </p:nvSpPr>
        <p:spPr>
          <a:xfrm>
            <a:off x="1544225" y="718006"/>
            <a:ext cx="7138299" cy="1280890"/>
          </a:xfrm>
        </p:spPr>
        <p:txBody>
          <a:bodyPr/>
          <a:lstStyle/>
          <a:p>
            <a:pPr eaLnBrk="1" hangingPunct="1"/>
            <a:r>
              <a:rPr lang="en-US" altLang="en-US">
                <a:solidFill>
                  <a:srgbClr val="FFFFFF"/>
                </a:solidFill>
              </a:rPr>
              <a:t>Probability</a:t>
            </a:r>
          </a:p>
        </p:txBody>
      </p:sp>
      <p:sp>
        <p:nvSpPr>
          <p:cNvPr id="8195" name="Rectangle 3">
            <a:extLst>
              <a:ext uri="{FF2B5EF4-FFF2-40B4-BE49-F238E27FC236}">
                <a16:creationId xmlns:a16="http://schemas.microsoft.com/office/drawing/2014/main" id="{89EA1657-775E-D44A-A6BB-6E1671CF59E0}"/>
              </a:ext>
            </a:extLst>
          </p:cNvPr>
          <p:cNvSpPr>
            <a:spLocks noGrp="1" noChangeArrowheads="1"/>
          </p:cNvSpPr>
          <p:nvPr>
            <p:ph type="body" idx="1"/>
          </p:nvPr>
        </p:nvSpPr>
        <p:spPr>
          <a:xfrm>
            <a:off x="1453499" y="1653762"/>
            <a:ext cx="8083483" cy="4314433"/>
          </a:xfrm>
        </p:spPr>
        <p:txBody>
          <a:bodyPr/>
          <a:lstStyle/>
          <a:p>
            <a:pPr eaLnBrk="1" hangingPunct="1"/>
            <a:r>
              <a:rPr lang="en-US" altLang="en-US" b="1">
                <a:solidFill>
                  <a:srgbClr val="FFFFFF"/>
                </a:solidFill>
              </a:rPr>
              <a:t>Probability</a:t>
            </a:r>
            <a:r>
              <a:rPr lang="en-US" altLang="en-US">
                <a:solidFill>
                  <a:srgbClr val="FFFFFF"/>
                </a:solidFill>
              </a:rPr>
              <a:t> is the chance that something is likely to happen or be the case.</a:t>
            </a:r>
            <a:r>
              <a:rPr lang="en-US" altLang="en-US">
                <a:solidFill>
                  <a:srgbClr val="FFFFFF"/>
                </a:solidFill>
                <a:hlinkClick r:id="rId3" tooltip="Probability theory">
                  <a:extLst>
                    <a:ext uri="{A12FA001-AC4F-418D-AE19-62706E023703}">
                      <ahyp:hlinkClr xmlns:ahyp="http://schemas.microsoft.com/office/drawing/2018/hyperlinkcolor" val="tx"/>
                    </a:ext>
                  </a:extLst>
                </a:hlinkClick>
              </a:rPr>
              <a:t>Probability theory</a:t>
            </a:r>
            <a:r>
              <a:rPr lang="en-US" altLang="en-US">
                <a:solidFill>
                  <a:srgbClr val="FFFFFF"/>
                </a:solidFill>
              </a:rPr>
              <a:t> is used extensively in areas such as </a:t>
            </a:r>
            <a:r>
              <a:rPr lang="en-US" altLang="en-US">
                <a:solidFill>
                  <a:srgbClr val="FFFFFF"/>
                </a:solidFill>
                <a:hlinkClick r:id="rId4" tooltip="Statistics">
                  <a:extLst>
                    <a:ext uri="{A12FA001-AC4F-418D-AE19-62706E023703}">
                      <ahyp:hlinkClr xmlns:ahyp="http://schemas.microsoft.com/office/drawing/2018/hyperlinkcolor" val="tx"/>
                    </a:ext>
                  </a:extLst>
                </a:hlinkClick>
              </a:rPr>
              <a:t>statistics</a:t>
            </a:r>
            <a:r>
              <a:rPr lang="en-US" altLang="en-US">
                <a:solidFill>
                  <a:srgbClr val="FFFFFF"/>
                </a:solidFill>
              </a:rPr>
              <a:t>, </a:t>
            </a:r>
            <a:r>
              <a:rPr lang="en-US" altLang="en-US">
                <a:solidFill>
                  <a:srgbClr val="FFFFFF"/>
                </a:solidFill>
                <a:hlinkClick r:id="rId5" tooltip="Mathematics">
                  <a:extLst>
                    <a:ext uri="{A12FA001-AC4F-418D-AE19-62706E023703}">
                      <ahyp:hlinkClr xmlns:ahyp="http://schemas.microsoft.com/office/drawing/2018/hyperlinkcolor" val="tx"/>
                    </a:ext>
                  </a:extLst>
                </a:hlinkClick>
              </a:rPr>
              <a:t>mathematics</a:t>
            </a:r>
            <a:r>
              <a:rPr lang="en-US" altLang="en-US">
                <a:solidFill>
                  <a:srgbClr val="FFFFFF"/>
                </a:solidFill>
              </a:rPr>
              <a:t>, </a:t>
            </a:r>
            <a:r>
              <a:rPr lang="en-US" altLang="en-US">
                <a:solidFill>
                  <a:srgbClr val="FFFFFF"/>
                </a:solidFill>
                <a:hlinkClick r:id="rId6" tooltip="Science">
                  <a:extLst>
                    <a:ext uri="{A12FA001-AC4F-418D-AE19-62706E023703}">
                      <ahyp:hlinkClr xmlns:ahyp="http://schemas.microsoft.com/office/drawing/2018/hyperlinkcolor" val="tx"/>
                    </a:ext>
                  </a:extLst>
                </a:hlinkClick>
              </a:rPr>
              <a:t>science</a:t>
            </a:r>
            <a:r>
              <a:rPr lang="en-US" altLang="en-US">
                <a:solidFill>
                  <a:srgbClr val="FFFFFF"/>
                </a:solidFill>
              </a:rPr>
              <a:t> and </a:t>
            </a:r>
            <a:r>
              <a:rPr lang="en-US" altLang="en-US">
                <a:solidFill>
                  <a:srgbClr val="FFFFFF"/>
                </a:solidFill>
                <a:hlinkClick r:id="rId7" tooltip="Philosophy">
                  <a:extLst>
                    <a:ext uri="{A12FA001-AC4F-418D-AE19-62706E023703}">
                      <ahyp:hlinkClr xmlns:ahyp="http://schemas.microsoft.com/office/drawing/2018/hyperlinkcolor" val="tx"/>
                    </a:ext>
                  </a:extLst>
                </a:hlinkClick>
              </a:rPr>
              <a:t>philosophy</a:t>
            </a:r>
            <a:r>
              <a:rPr lang="en-US" altLang="en-US">
                <a:solidFill>
                  <a:srgbClr val="FFFFFF"/>
                </a:solidFill>
              </a:rPr>
              <a:t> to draw conclusions about the likelihood of potential events and the underlying mechanics of complex systems </a:t>
            </a:r>
          </a:p>
        </p:txBody>
      </p:sp>
      <p:pic>
        <p:nvPicPr>
          <p:cNvPr id="2" name="Picture 2" descr="Diagram&#10;&#10;Description automatically generated">
            <a:extLst>
              <a:ext uri="{FF2B5EF4-FFF2-40B4-BE49-F238E27FC236}">
                <a16:creationId xmlns:a16="http://schemas.microsoft.com/office/drawing/2014/main" id="{BFD6558B-3159-41D0-858C-BBC653DC92F3}"/>
              </a:ext>
            </a:extLst>
          </p:cNvPr>
          <p:cNvPicPr>
            <a:picLocks noChangeAspect="1"/>
          </p:cNvPicPr>
          <p:nvPr/>
        </p:nvPicPr>
        <p:blipFill>
          <a:blip r:embed="rId8"/>
          <a:stretch>
            <a:fillRect/>
          </a:stretch>
        </p:blipFill>
        <p:spPr>
          <a:xfrm>
            <a:off x="3297975" y="3374333"/>
            <a:ext cx="3845029" cy="2891163"/>
          </a:xfrm>
          <a:prstGeom prst="rect">
            <a:avLst/>
          </a:prstGeom>
        </p:spPr>
      </p:pic>
      <p:pic>
        <p:nvPicPr>
          <p:cNvPr id="3" name="Picture 2" descr="Text&#10;&#10;Description automatically generated">
            <a:extLst>
              <a:ext uri="{FF2B5EF4-FFF2-40B4-BE49-F238E27FC236}">
                <a16:creationId xmlns:a16="http://schemas.microsoft.com/office/drawing/2014/main" id="{36BF60B3-6023-4236-BFD3-83C613B7A055}"/>
              </a:ext>
            </a:extLst>
          </p:cNvPr>
          <p:cNvPicPr>
            <a:picLocks noChangeAspect="1"/>
          </p:cNvPicPr>
          <p:nvPr/>
        </p:nvPicPr>
        <p:blipFill>
          <a:blip r:embed="rId9"/>
          <a:stretch>
            <a:fillRect/>
          </a:stretch>
        </p:blipFill>
        <p:spPr>
          <a:xfrm>
            <a:off x="7649379" y="5558814"/>
            <a:ext cx="1519284" cy="1163877"/>
          </a:xfrm>
          <a:prstGeom prst="rect">
            <a:avLst/>
          </a:prstGeom>
        </p:spPr>
      </p:pic>
    </p:spTree>
    <p:extLst>
      <p:ext uri="{BB962C8B-B14F-4D97-AF65-F5344CB8AC3E}">
        <p14:creationId xmlns:p14="http://schemas.microsoft.com/office/powerpoint/2010/main" val="265282655"/>
      </p:ext>
    </p:extLst>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676E-2E0F-41B4-A588-F27F607E6077}"/>
              </a:ext>
            </a:extLst>
          </p:cNvPr>
          <p:cNvSpPr>
            <a:spLocks noGrp="1"/>
          </p:cNvSpPr>
          <p:nvPr>
            <p:ph type="title"/>
          </p:nvPr>
        </p:nvSpPr>
        <p:spPr>
          <a:xfrm>
            <a:off x="1814032" y="647584"/>
            <a:ext cx="7138299" cy="1280890"/>
          </a:xfrm>
        </p:spPr>
        <p:txBody>
          <a:bodyPr/>
          <a:lstStyle/>
          <a:p>
            <a:r>
              <a:rPr lang="en-GB">
                <a:solidFill>
                  <a:srgbClr val="FFFFFF"/>
                </a:solidFill>
              </a:rPr>
              <a:t>Probability Factors</a:t>
            </a:r>
          </a:p>
        </p:txBody>
      </p:sp>
      <p:pic>
        <p:nvPicPr>
          <p:cNvPr id="4" name="Picture 4" descr="Graphical user interface, application&#10;&#10;Description automatically generated">
            <a:extLst>
              <a:ext uri="{FF2B5EF4-FFF2-40B4-BE49-F238E27FC236}">
                <a16:creationId xmlns:a16="http://schemas.microsoft.com/office/drawing/2014/main" id="{29BBC7C0-BFD9-4D27-B1DA-777D5B437385}"/>
              </a:ext>
            </a:extLst>
          </p:cNvPr>
          <p:cNvPicPr>
            <a:picLocks noGrp="1" noChangeAspect="1"/>
          </p:cNvPicPr>
          <p:nvPr>
            <p:ph idx="1"/>
          </p:nvPr>
        </p:nvPicPr>
        <p:blipFill>
          <a:blip r:embed="rId2"/>
          <a:stretch>
            <a:fillRect/>
          </a:stretch>
        </p:blipFill>
        <p:spPr>
          <a:xfrm>
            <a:off x="3209375" y="1804965"/>
            <a:ext cx="3144469" cy="4212118"/>
          </a:xfrm>
        </p:spPr>
      </p:pic>
      <p:pic>
        <p:nvPicPr>
          <p:cNvPr id="3" name="Picture 2" descr="Text&#10;&#10;Description automatically generated">
            <a:extLst>
              <a:ext uri="{FF2B5EF4-FFF2-40B4-BE49-F238E27FC236}">
                <a16:creationId xmlns:a16="http://schemas.microsoft.com/office/drawing/2014/main" id="{0D3AD98F-F07C-4382-A127-98AA215FB2BC}"/>
              </a:ext>
            </a:extLst>
          </p:cNvPr>
          <p:cNvPicPr>
            <a:picLocks noChangeAspect="1"/>
          </p:cNvPicPr>
          <p:nvPr/>
        </p:nvPicPr>
        <p:blipFill>
          <a:blip r:embed="rId3"/>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402251768"/>
      </p:ext>
    </p:extLst>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C9F7EDA-1DC6-B742-9682-5BB98986D627}"/>
              </a:ext>
            </a:extLst>
          </p:cNvPr>
          <p:cNvSpPr>
            <a:spLocks noGrp="1" noChangeArrowheads="1"/>
          </p:cNvSpPr>
          <p:nvPr>
            <p:ph type="title"/>
          </p:nvPr>
        </p:nvSpPr>
        <p:spPr/>
        <p:txBody>
          <a:bodyPr/>
          <a:lstStyle/>
          <a:p>
            <a:pPr eaLnBrk="1" hangingPunct="1"/>
            <a:r>
              <a:rPr lang="en-US" altLang="en-US">
                <a:solidFill>
                  <a:srgbClr val="FFFFFF"/>
                </a:solidFill>
              </a:rPr>
              <a:t>Influencing Factors for Individuals</a:t>
            </a:r>
          </a:p>
        </p:txBody>
      </p:sp>
      <p:sp>
        <p:nvSpPr>
          <p:cNvPr id="9219" name="Rectangle 3">
            <a:extLst>
              <a:ext uri="{FF2B5EF4-FFF2-40B4-BE49-F238E27FC236}">
                <a16:creationId xmlns:a16="http://schemas.microsoft.com/office/drawing/2014/main" id="{DF6FEB10-AE9D-A54E-83BC-26E538C73400}"/>
              </a:ext>
            </a:extLst>
          </p:cNvPr>
          <p:cNvSpPr>
            <a:spLocks noGrp="1" noChangeArrowheads="1"/>
          </p:cNvSpPr>
          <p:nvPr>
            <p:ph type="body" idx="1"/>
          </p:nvPr>
        </p:nvSpPr>
        <p:spPr/>
        <p:txBody>
          <a:bodyPr/>
          <a:lstStyle/>
          <a:p>
            <a:pPr eaLnBrk="1" hangingPunct="1"/>
            <a:r>
              <a:rPr lang="en-US" altLang="en-US">
                <a:solidFill>
                  <a:srgbClr val="FFFFFF"/>
                </a:solidFill>
              </a:rPr>
              <a:t>Age</a:t>
            </a:r>
          </a:p>
          <a:p>
            <a:pPr eaLnBrk="1" hangingPunct="1"/>
            <a:r>
              <a:rPr lang="en-US" altLang="en-US">
                <a:solidFill>
                  <a:srgbClr val="FFFFFF"/>
                </a:solidFill>
              </a:rPr>
              <a:t>Time</a:t>
            </a:r>
          </a:p>
          <a:p>
            <a:pPr eaLnBrk="1" hangingPunct="1"/>
            <a:r>
              <a:rPr lang="en-US" altLang="en-US">
                <a:solidFill>
                  <a:srgbClr val="FFFFFF"/>
                </a:solidFill>
              </a:rPr>
              <a:t>Inflation</a:t>
            </a:r>
          </a:p>
          <a:p>
            <a:pPr eaLnBrk="1" hangingPunct="1"/>
            <a:r>
              <a:rPr lang="en-US" altLang="en-US">
                <a:solidFill>
                  <a:srgbClr val="FFFFFF"/>
                </a:solidFill>
              </a:rPr>
              <a:t>Rates</a:t>
            </a:r>
          </a:p>
          <a:p>
            <a:pPr eaLnBrk="1" hangingPunct="1"/>
            <a:r>
              <a:rPr lang="en-US" altLang="en-US">
                <a:solidFill>
                  <a:srgbClr val="FFFFFF"/>
                </a:solidFill>
              </a:rPr>
              <a:t>Goals</a:t>
            </a:r>
          </a:p>
          <a:p>
            <a:pPr eaLnBrk="1" hangingPunct="1"/>
            <a:r>
              <a:rPr lang="en-US" altLang="en-US">
                <a:solidFill>
                  <a:srgbClr val="FFFFFF"/>
                </a:solidFill>
              </a:rPr>
              <a:t>Circumstances</a:t>
            </a:r>
          </a:p>
        </p:txBody>
      </p:sp>
      <p:pic>
        <p:nvPicPr>
          <p:cNvPr id="2" name="Picture 2" descr="Text&#10;&#10;Description automatically generated">
            <a:extLst>
              <a:ext uri="{FF2B5EF4-FFF2-40B4-BE49-F238E27FC236}">
                <a16:creationId xmlns:a16="http://schemas.microsoft.com/office/drawing/2014/main" id="{1A6C1666-2E96-45F6-9880-CC9562891A13}"/>
              </a:ext>
            </a:extLst>
          </p:cNvPr>
          <p:cNvPicPr>
            <a:picLocks noChangeAspect="1"/>
          </p:cNvPicPr>
          <p:nvPr/>
        </p:nvPicPr>
        <p:blipFill>
          <a:blip r:embed="rId3"/>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2726613760"/>
      </p:ext>
    </p:extLst>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AC8DEF83-4A88-1447-8135-461A8BE83203}"/>
              </a:ext>
            </a:extLst>
          </p:cNvPr>
          <p:cNvSpPr>
            <a:spLocks noGrp="1" noChangeArrowheads="1"/>
          </p:cNvSpPr>
          <p:nvPr>
            <p:ph type="ctrTitle"/>
          </p:nvPr>
        </p:nvSpPr>
        <p:spPr/>
        <p:txBody>
          <a:bodyPr/>
          <a:lstStyle/>
          <a:p>
            <a:pPr eaLnBrk="1" hangingPunct="1"/>
            <a:r>
              <a:rPr lang="en-US" altLang="en-US">
                <a:solidFill>
                  <a:srgbClr val="FFFFFF"/>
                </a:solidFill>
              </a:rPr>
              <a:t>Relationships </a:t>
            </a:r>
          </a:p>
        </p:txBody>
      </p:sp>
      <p:sp>
        <p:nvSpPr>
          <p:cNvPr id="10243" name="Rectangle 5">
            <a:extLst>
              <a:ext uri="{FF2B5EF4-FFF2-40B4-BE49-F238E27FC236}">
                <a16:creationId xmlns:a16="http://schemas.microsoft.com/office/drawing/2014/main" id="{CA47E686-AF80-C449-8783-603887B10770}"/>
              </a:ext>
            </a:extLst>
          </p:cNvPr>
          <p:cNvSpPr>
            <a:spLocks noGrp="1" noChangeArrowheads="1"/>
          </p:cNvSpPr>
          <p:nvPr>
            <p:ph type="subTitle" idx="1"/>
          </p:nvPr>
        </p:nvSpPr>
        <p:spPr/>
        <p:txBody>
          <a:bodyPr/>
          <a:lstStyle/>
          <a:p>
            <a:pPr eaLnBrk="1" hangingPunct="1"/>
            <a:r>
              <a:rPr lang="en-GB" altLang="en-US"/>
              <a:t>Explaining the relationship between investment instruments and financial markets.</a:t>
            </a:r>
            <a:endParaRPr lang="en-US" altLang="en-US"/>
          </a:p>
        </p:txBody>
      </p:sp>
      <p:pic>
        <p:nvPicPr>
          <p:cNvPr id="2" name="Picture 2" descr="Text&#10;&#10;Description automatically generated">
            <a:extLst>
              <a:ext uri="{FF2B5EF4-FFF2-40B4-BE49-F238E27FC236}">
                <a16:creationId xmlns:a16="http://schemas.microsoft.com/office/drawing/2014/main" id="{3AC73EF1-FE7D-48F1-A8BA-76EC0D754DE1}"/>
              </a:ext>
            </a:extLst>
          </p:cNvPr>
          <p:cNvPicPr>
            <a:picLocks noChangeAspect="1"/>
          </p:cNvPicPr>
          <p:nvPr/>
        </p:nvPicPr>
        <p:blipFill>
          <a:blip r:embed="rId3"/>
          <a:stretch>
            <a:fillRect/>
          </a:stretch>
        </p:blipFill>
        <p:spPr>
          <a:xfrm>
            <a:off x="7487175" y="5593567"/>
            <a:ext cx="1519284" cy="1163877"/>
          </a:xfrm>
          <a:prstGeom prst="rect">
            <a:avLst/>
          </a:prstGeom>
        </p:spPr>
      </p:pic>
    </p:spTree>
    <p:extLst>
      <p:ext uri="{BB962C8B-B14F-4D97-AF65-F5344CB8AC3E}">
        <p14:creationId xmlns:p14="http://schemas.microsoft.com/office/powerpoint/2010/main" val="1452586249"/>
      </p:ext>
    </p:extLst>
  </p:cSld>
  <p:clrMapOvr>
    <a:masterClrMapping/>
  </p:clrMapOvr>
  <p:transition spd="med">
    <p:zoom/>
  </p:transition>
</p:sld>
</file>

<file path=ppt/theme/theme1.xml><?xml version="1.0" encoding="utf-8"?>
<a:theme xmlns:a="http://schemas.openxmlformats.org/drawingml/2006/main" name="Wisp">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owerpoint Learning Template" id="{D3220E77-A674-C44A-BAA6-6CC6C6371228}" vid="{58223D1B-DE27-0E41-B65A-CF1E0842850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941</TotalTime>
  <Words>3161</Words>
  <Application>Microsoft Office PowerPoint</Application>
  <PresentationFormat>A4 Paper (210x297 mm)</PresentationFormat>
  <Paragraphs>199</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Wisp</vt:lpstr>
      <vt:lpstr>Risk in Financial Services</vt:lpstr>
      <vt:lpstr>Outcomes</vt:lpstr>
      <vt:lpstr>Concept of Risk</vt:lpstr>
      <vt:lpstr>Objectives</vt:lpstr>
      <vt:lpstr>Types of Risk</vt:lpstr>
      <vt:lpstr>Probability</vt:lpstr>
      <vt:lpstr>Probability Factors</vt:lpstr>
      <vt:lpstr>Influencing Factors for Individuals</vt:lpstr>
      <vt:lpstr>Relationships </vt:lpstr>
      <vt:lpstr>Risk vs Term</vt:lpstr>
      <vt:lpstr>Financial Markets</vt:lpstr>
      <vt:lpstr>Economic Factors</vt:lpstr>
      <vt:lpstr>Economic Issues</vt:lpstr>
      <vt:lpstr>Global Issues</vt:lpstr>
      <vt:lpstr>Investor Profile</vt:lpstr>
      <vt:lpstr>Investor Risk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Profile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in Financial Services</dc:title>
  <dc:subject/>
  <dc:creator>Andile Fulane</dc:creator>
  <cp:keywords/>
  <cp:lastModifiedBy>Andile Fulane</cp:lastModifiedBy>
  <cp:revision>104</cp:revision>
  <dcterms:created xsi:type="dcterms:W3CDTF">2020-08-17T15:07:05Z</dcterms:created>
  <dcterms:modified xsi:type="dcterms:W3CDTF">2021-04-21T15:29:10Z</dcterms:modified>
</cp:coreProperties>
</file>