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handoutMasterIdLst>
    <p:handoutMasterId r:id="rId22"/>
  </p:handoutMasterIdLst>
  <p:sldIdLst>
    <p:sldId id="312" r:id="rId2"/>
    <p:sldId id="258" r:id="rId3"/>
    <p:sldId id="259" r:id="rId4"/>
    <p:sldId id="260" r:id="rId5"/>
    <p:sldId id="261" r:id="rId6"/>
    <p:sldId id="262" r:id="rId7"/>
    <p:sldId id="263" r:id="rId8"/>
    <p:sldId id="264" r:id="rId9"/>
    <p:sldId id="265" r:id="rId10"/>
    <p:sldId id="313" r:id="rId11"/>
    <p:sldId id="267" r:id="rId12"/>
    <p:sldId id="268" r:id="rId13"/>
    <p:sldId id="269" r:id="rId14"/>
    <p:sldId id="270" r:id="rId15"/>
    <p:sldId id="271" r:id="rId16"/>
    <p:sldId id="272" r:id="rId17"/>
    <p:sldId id="273" r:id="rId18"/>
    <p:sldId id="276" r:id="rId19"/>
    <p:sldId id="314" r:id="rId20"/>
  </p:sldIdLst>
  <p:sldSz cx="9906000" cy="6858000" type="A4"/>
  <p:notesSz cx="6805613" cy="99393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47" autoAdjust="0"/>
    <p:restoredTop sz="87481" autoAdjust="0"/>
  </p:normalViewPr>
  <p:slideViewPr>
    <p:cSldViewPr>
      <p:cViewPr varScale="1">
        <p:scale>
          <a:sx n="95" d="100"/>
          <a:sy n="95" d="100"/>
        </p:scale>
        <p:origin x="184" y="60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AD08AE-AF69-F54B-9971-95A8663A1DB9}"/>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3" name="Date Placeholder 2">
            <a:extLst>
              <a:ext uri="{FF2B5EF4-FFF2-40B4-BE49-F238E27FC236}">
                <a16:creationId xmlns:a16="http://schemas.microsoft.com/office/drawing/2014/main" id="{0E1DB941-5BD1-3744-A1C9-E152A5BB486D}"/>
              </a:ext>
            </a:extLst>
          </p:cNvPr>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Arial" charset="0"/>
              </a:defRPr>
            </a:lvl1pPr>
          </a:lstStyle>
          <a:p>
            <a:pPr>
              <a:defRPr/>
            </a:pPr>
            <a:fld id="{2DDFC658-25D2-1D4D-8149-95E703D5BB74}" type="datetimeFigureOut">
              <a:rPr lang="en-ZA"/>
              <a:pPr>
                <a:defRPr/>
              </a:pPr>
              <a:t>2020/11/16</a:t>
            </a:fld>
            <a:endParaRPr lang="en-ZA"/>
          </a:p>
        </p:txBody>
      </p:sp>
      <p:sp>
        <p:nvSpPr>
          <p:cNvPr id="4" name="Footer Placeholder 3">
            <a:extLst>
              <a:ext uri="{FF2B5EF4-FFF2-40B4-BE49-F238E27FC236}">
                <a16:creationId xmlns:a16="http://schemas.microsoft.com/office/drawing/2014/main" id="{8BB75B89-DCEB-7543-9B2A-1762678AC047}"/>
              </a:ext>
            </a:extLst>
          </p:cNvPr>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5" name="Slide Number Placeholder 4">
            <a:extLst>
              <a:ext uri="{FF2B5EF4-FFF2-40B4-BE49-F238E27FC236}">
                <a16:creationId xmlns:a16="http://schemas.microsoft.com/office/drawing/2014/main" id="{34E5F1F5-DACD-D445-AC27-0FC66FC651AB}"/>
              </a:ext>
            </a:extLst>
          </p:cNvPr>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6A6C3DA-111D-9F41-A628-8CE49B1680B0}"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33D8FEF-9E34-754B-9AE2-BC21443E478A}"/>
              </a:ext>
            </a:extLst>
          </p:cNvPr>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5" name="Rectangle 3">
            <a:extLst>
              <a:ext uri="{FF2B5EF4-FFF2-40B4-BE49-F238E27FC236}">
                <a16:creationId xmlns:a16="http://schemas.microsoft.com/office/drawing/2014/main" id="{F48E897C-328E-F545-9B27-36EE3E697264}"/>
              </a:ext>
            </a:extLst>
          </p:cNvPr>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GB"/>
          </a:p>
        </p:txBody>
      </p:sp>
      <p:sp>
        <p:nvSpPr>
          <p:cNvPr id="19460" name="Rectangle 4">
            <a:extLst>
              <a:ext uri="{FF2B5EF4-FFF2-40B4-BE49-F238E27FC236}">
                <a16:creationId xmlns:a16="http://schemas.microsoft.com/office/drawing/2014/main" id="{1A437290-95D9-5941-9FF7-D8FD088C69E8}"/>
              </a:ext>
            </a:extLst>
          </p:cNvPr>
          <p:cNvSpPr>
            <a:spLocks noGrp="1" noRot="1" noChangeAspect="1" noChangeArrowheads="1" noTextEdit="1"/>
          </p:cNvSpPr>
          <p:nvPr>
            <p:ph type="sldImg" idx="2"/>
          </p:nvPr>
        </p:nvSpPr>
        <p:spPr bwMode="auto">
          <a:xfrm>
            <a:off x="712788" y="746125"/>
            <a:ext cx="5380037"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70B7FB7-CD10-414E-9A20-A673CD35D4AC}"/>
              </a:ext>
            </a:extLst>
          </p:cNvPr>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a:extLst>
              <a:ext uri="{FF2B5EF4-FFF2-40B4-BE49-F238E27FC236}">
                <a16:creationId xmlns:a16="http://schemas.microsoft.com/office/drawing/2014/main" id="{EB30AB60-B6A9-C940-A2E8-A8B518994829}"/>
              </a:ext>
            </a:extLst>
          </p:cNvPr>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9" name="Rectangle 7">
            <a:extLst>
              <a:ext uri="{FF2B5EF4-FFF2-40B4-BE49-F238E27FC236}">
                <a16:creationId xmlns:a16="http://schemas.microsoft.com/office/drawing/2014/main" id="{4239EF68-EAD6-F644-861E-75360C4E1C3A}"/>
              </a:ext>
            </a:extLst>
          </p:cNvPr>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BE30C010-D7FA-944D-B50B-61603C65E08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Indemnity can be achieved through the following methods: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Cash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Reinstatement e.g. where a building is destroyed, insurers may reinstate it.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Repair e.g. where a motor vehicle is partially damaged.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Replacement-instead of paying cash a replacement item may be tendered.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New for old-used for household contents. This is not a violation of the principle of indemnity as there is no principle of law that requires indemnity to be determined in terms of the market value of the asset.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Valued policies-in terms of which the insurer and the insured agree before hand on the value to be paid should a particular asset be destroyed or stolen.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method of indemnity is used for assets with a sentimental rather than a commercial value e.g. </a:t>
            </a:r>
            <a:r>
              <a:rPr lang="en-US" sz="1200" kern="1200" dirty="0" err="1">
                <a:solidFill>
                  <a:schemeClr val="tx1"/>
                </a:solidFill>
                <a:effectLst/>
                <a:latin typeface="+mn-lt"/>
                <a:ea typeface="+mn-ea"/>
                <a:cs typeface="+mn-cs"/>
              </a:rPr>
              <a:t>jewellery</a:t>
            </a:r>
            <a:r>
              <a:rPr lang="en-US" sz="1200" kern="1200" dirty="0">
                <a:solidFill>
                  <a:schemeClr val="tx1"/>
                </a:solidFill>
                <a:effectLst/>
                <a:latin typeface="+mn-lt"/>
                <a:ea typeface="+mn-ea"/>
                <a:cs typeface="+mn-cs"/>
              </a:rPr>
              <a:t>, works of art etc. The principle of indemnity is supported by 2 corollaries namely-subrogation and contribution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Subrogating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Often when a claim occurs there may be 2 avenues of recovery. Suppose A drives negligently and causes an accident damaging B’s car. If B’s car is insured 2 options are open to him to recover his loss-he can sue “A” in </a:t>
            </a:r>
            <a:r>
              <a:rPr lang="en-US" sz="1200" kern="1200" dirty="0" err="1">
                <a:solidFill>
                  <a:schemeClr val="tx1"/>
                </a:solidFill>
                <a:effectLst/>
                <a:latin typeface="+mn-lt"/>
                <a:ea typeface="+mn-ea"/>
                <a:cs typeface="+mn-cs"/>
              </a:rPr>
              <a:t>delict</a:t>
            </a:r>
            <a:r>
              <a:rPr lang="en-US" sz="1200" kern="1200" dirty="0">
                <a:solidFill>
                  <a:schemeClr val="tx1"/>
                </a:solidFill>
                <a:effectLst/>
                <a:latin typeface="+mn-lt"/>
                <a:ea typeface="+mn-ea"/>
                <a:cs typeface="+mn-cs"/>
              </a:rPr>
              <a:t> for damages or he can claim from his insurer. If “B” pursues both avenues he will receive double compensation.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prevent “B” from profiting from his loss subrogation is used in terms of which once the insurer has paid “B” the insurer assumes all “B’s” rights to sue “A”. This ensures that the principle of indemnity is preserved.</a:t>
            </a:r>
          </a:p>
          <a:p>
            <a:endParaRPr lang="en-US" dirty="0"/>
          </a:p>
        </p:txBody>
      </p:sp>
      <p:sp>
        <p:nvSpPr>
          <p:cNvPr id="4" name="Slide Number Placeholder 3"/>
          <p:cNvSpPr>
            <a:spLocks noGrp="1"/>
          </p:cNvSpPr>
          <p:nvPr>
            <p:ph type="sldNum" sz="quarter" idx="10"/>
          </p:nvPr>
        </p:nvSpPr>
        <p:spPr/>
        <p:txBody>
          <a:bodyPr/>
          <a:lstStyle/>
          <a:p>
            <a:fld id="{5345A8A9-5CC6-402A-B319-DB7D74EC4445}" type="slidenum">
              <a:rPr lang="en-US" smtClean="0"/>
              <a:t>5</a:t>
            </a:fld>
            <a:endParaRPr lang="en-US"/>
          </a:p>
        </p:txBody>
      </p:sp>
    </p:spTree>
    <p:extLst>
      <p:ext uri="{BB962C8B-B14F-4D97-AF65-F5344CB8AC3E}">
        <p14:creationId xmlns:p14="http://schemas.microsoft.com/office/powerpoint/2010/main" val="31682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Essentially for contribution to apply the following conditions must be met: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2 policies must cover the same insured.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They must cover the same subject matter.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They must cover the same interest.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peril causing the loss must be covered by both policies albeit for different amounts.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Both policies must be current.</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Normally the policies contribute pro-rata to the loss. In some markets the independent liability method is used to determine the levels of contribution. Under this method if the loss is within the sums insured of both policies they contribute equally to the loss.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45A8A9-5CC6-402A-B319-DB7D74EC4445}" type="slidenum">
              <a:rPr lang="en-US" smtClean="0"/>
              <a:t>7</a:t>
            </a:fld>
            <a:endParaRPr lang="en-US"/>
          </a:p>
        </p:txBody>
      </p:sp>
    </p:spTree>
    <p:extLst>
      <p:ext uri="{BB962C8B-B14F-4D97-AF65-F5344CB8AC3E}">
        <p14:creationId xmlns:p14="http://schemas.microsoft.com/office/powerpoint/2010/main" val="69637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the common law the general rule is that a person who under-insures his property is entitled to the full amount of his loss whether total or partial subject to the limits of the policy in the absence of any provision in the policy to the contrary e.g. if a house worth R500 000 is insured for R300000 and a loss of R100 000 occurs the insured in the absence of an average clause in the policy would be entitled to R100 000. By implication therefore average is an alien concept to the common law.</a:t>
            </a:r>
          </a:p>
          <a:p>
            <a:endParaRPr lang="en-US" dirty="0"/>
          </a:p>
        </p:txBody>
      </p:sp>
      <p:sp>
        <p:nvSpPr>
          <p:cNvPr id="4" name="Slide Number Placeholder 3"/>
          <p:cNvSpPr>
            <a:spLocks noGrp="1"/>
          </p:cNvSpPr>
          <p:nvPr>
            <p:ph type="sldNum" sz="quarter" idx="10"/>
          </p:nvPr>
        </p:nvSpPr>
        <p:spPr/>
        <p:txBody>
          <a:bodyPr/>
          <a:lstStyle/>
          <a:p>
            <a:fld id="{5345A8A9-5CC6-402A-B319-DB7D74EC4445}" type="slidenum">
              <a:rPr lang="en-US" smtClean="0"/>
              <a:t>8</a:t>
            </a:fld>
            <a:endParaRPr lang="en-US"/>
          </a:p>
        </p:txBody>
      </p:sp>
    </p:spTree>
    <p:extLst>
      <p:ext uri="{BB962C8B-B14F-4D97-AF65-F5344CB8AC3E}">
        <p14:creationId xmlns:p14="http://schemas.microsoft.com/office/powerpoint/2010/main" val="4868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leading Roman-Dutch law case on insurable interest is Littlejohn v Norwich Union Fire Insurance Society 1905 TH 374 where it was held that if the insured can show that he stands to lose something of an appreciable commercial value by the destruction of the thing insured then his interest will be an insurable one. The Court went further to state that as a general rule insurable interest should exist at the time of taking the policy and at the time the loss is incurred.</a:t>
            </a:r>
          </a:p>
          <a:p>
            <a:endParaRPr lang="en-US" dirty="0"/>
          </a:p>
        </p:txBody>
      </p:sp>
      <p:sp>
        <p:nvSpPr>
          <p:cNvPr id="4" name="Slide Number Placeholder 3"/>
          <p:cNvSpPr>
            <a:spLocks noGrp="1"/>
          </p:cNvSpPr>
          <p:nvPr>
            <p:ph type="sldNum" sz="quarter" idx="10"/>
          </p:nvPr>
        </p:nvSpPr>
        <p:spPr/>
        <p:txBody>
          <a:bodyPr/>
          <a:lstStyle/>
          <a:p>
            <a:fld id="{5345A8A9-5CC6-402A-B319-DB7D74EC4445}" type="slidenum">
              <a:rPr lang="en-US" smtClean="0"/>
              <a:t>9</a:t>
            </a:fld>
            <a:endParaRPr lang="en-US"/>
          </a:p>
        </p:txBody>
      </p:sp>
    </p:spTree>
    <p:extLst>
      <p:ext uri="{BB962C8B-B14F-4D97-AF65-F5344CB8AC3E}">
        <p14:creationId xmlns:p14="http://schemas.microsoft.com/office/powerpoint/2010/main" val="76460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1200" dirty="0">
                <a:solidFill>
                  <a:schemeClr val="tx1"/>
                </a:solidFill>
                <a:effectLst/>
                <a:latin typeface="+mn-lt"/>
                <a:ea typeface="+mn-ea"/>
                <a:cs typeface="+mn-cs"/>
              </a:rPr>
              <a:t>Managed health care schemes seek to solve the problem in one of two ways - either through the introduction of professional checks by more than one practitioner (either after the treatment or, preferably, before) or through arrangements with specific practitioners or groups of practitioners where a flat fee is negotiated for treatment as a whole, thereby putting the onus on the practitioner to provide the most cost-effective treatment (hopefully without sacrificing quality). </a:t>
            </a:r>
            <a:endParaRPr lang="en-US" sz="1800" dirty="0"/>
          </a:p>
        </p:txBody>
      </p:sp>
      <p:sp>
        <p:nvSpPr>
          <p:cNvPr id="4" name="Slide Number Placeholder 3"/>
          <p:cNvSpPr>
            <a:spLocks noGrp="1"/>
          </p:cNvSpPr>
          <p:nvPr>
            <p:ph type="sldNum" sz="quarter" idx="10"/>
          </p:nvPr>
        </p:nvSpPr>
        <p:spPr/>
        <p:txBody>
          <a:bodyPr/>
          <a:lstStyle/>
          <a:p>
            <a:fld id="{5345A8A9-5CC6-402A-B319-DB7D74EC4445}" type="slidenum">
              <a:rPr lang="en-US" smtClean="0"/>
              <a:t>12</a:t>
            </a:fld>
            <a:endParaRPr lang="en-US"/>
          </a:p>
        </p:txBody>
      </p:sp>
    </p:spTree>
    <p:extLst>
      <p:ext uri="{BB962C8B-B14F-4D97-AF65-F5344CB8AC3E}">
        <p14:creationId xmlns:p14="http://schemas.microsoft.com/office/powerpoint/2010/main" val="408110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5A8A9-5CC6-402A-B319-DB7D74EC4445}" type="slidenum">
              <a:rPr lang="en-US" smtClean="0"/>
              <a:t>17</a:t>
            </a:fld>
            <a:endParaRPr lang="en-US"/>
          </a:p>
        </p:txBody>
      </p:sp>
    </p:spTree>
    <p:extLst>
      <p:ext uri="{BB962C8B-B14F-4D97-AF65-F5344CB8AC3E}">
        <p14:creationId xmlns:p14="http://schemas.microsoft.com/office/powerpoint/2010/main" val="120415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B5385547-C814-F048-B4B9-0CEF8187CCFF}"/>
              </a:ext>
            </a:extLst>
          </p:cNvPr>
          <p:cNvSpPr>
            <a:spLocks/>
          </p:cNvSpPr>
          <p:nvPr/>
        </p:nvSpPr>
        <p:spPr bwMode="auto">
          <a:xfrm>
            <a:off x="-34925" y="4321175"/>
            <a:ext cx="1512888" cy="781050"/>
          </a:xfrm>
          <a:custGeom>
            <a:avLst/>
            <a:gdLst>
              <a:gd name="T0" fmla="*/ 5799 w 8042"/>
              <a:gd name="T1" fmla="*/ 10000 h 10000"/>
              <a:gd name="T2" fmla="*/ 5961 w 8042"/>
              <a:gd name="T3" fmla="*/ 9880 h 10000"/>
              <a:gd name="T4" fmla="*/ 5988 w 8042"/>
              <a:gd name="T5" fmla="*/ 9820 h 10000"/>
              <a:gd name="T6" fmla="*/ 8042 w 8042"/>
              <a:gd name="T7" fmla="*/ 5260 h 10000"/>
              <a:gd name="T8" fmla="*/ 8042 w 8042"/>
              <a:gd name="T9" fmla="*/ 4721 h 10000"/>
              <a:gd name="T10" fmla="*/ 5988 w 8042"/>
              <a:gd name="T11" fmla="*/ 221 h 10000"/>
              <a:gd name="T12" fmla="*/ 5961 w 8042"/>
              <a:gd name="T13" fmla="*/ 160 h 10000"/>
              <a:gd name="T14" fmla="*/ 5799 w 8042"/>
              <a:gd name="T15" fmla="*/ 41 h 10000"/>
              <a:gd name="T16" fmla="*/ 18 w 8042"/>
              <a:gd name="T17" fmla="*/ 0 h 10000"/>
              <a:gd name="T18" fmla="*/ 0 w 8042"/>
              <a:gd name="T19" fmla="*/ 9991 h 10000"/>
              <a:gd name="T20" fmla="*/ 5799 w 8042"/>
              <a:gd name="T21" fmla="*/ 10000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104284" y="4777381"/>
            <a:ext cx="715048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4155A72A-FE62-FA43-BD8A-1CD9C7A99CC1}"/>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DC8DD1B-6EB1-7749-A447-203668B097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7D37F64-2873-4C4A-8A61-81514F3D24E3}"/>
              </a:ext>
            </a:extLst>
          </p:cNvPr>
          <p:cNvSpPr>
            <a:spLocks noGrp="1"/>
          </p:cNvSpPr>
          <p:nvPr>
            <p:ph type="sldNum" sz="quarter" idx="12"/>
          </p:nvPr>
        </p:nvSpPr>
        <p:spPr>
          <a:xfrm>
            <a:off x="458788" y="4529138"/>
            <a:ext cx="633412" cy="365125"/>
          </a:xfrm>
        </p:spPr>
        <p:txBody>
          <a:bodyPr/>
          <a:lstStyle>
            <a:lvl1pPr>
              <a:defRPr/>
            </a:lvl1pPr>
          </a:lstStyle>
          <a:p>
            <a:pPr>
              <a:defRPr/>
            </a:pPr>
            <a:fld id="{2BB77A96-F5B2-1E42-BC81-F598E2734CB3}" type="slidenum">
              <a:rPr lang="en-GB" altLang="en-US"/>
              <a:pPr>
                <a:defRPr/>
              </a:pPr>
              <a:t>‹#›</a:t>
            </a:fld>
            <a:endParaRPr lang="en-GB" altLang="en-US"/>
          </a:p>
        </p:txBody>
      </p:sp>
    </p:spTree>
    <p:extLst>
      <p:ext uri="{BB962C8B-B14F-4D97-AF65-F5344CB8AC3E}">
        <p14:creationId xmlns:p14="http://schemas.microsoft.com/office/powerpoint/2010/main" val="2040371868"/>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69AE0B6-9078-3142-86D9-285F7FB24244}"/>
              </a:ext>
            </a:extLst>
          </p:cNvPr>
          <p:cNvSpPr>
            <a:spLocks/>
          </p:cNvSpPr>
          <p:nvPr/>
        </p:nvSpPr>
        <p:spPr bwMode="auto">
          <a:xfrm flipV="1">
            <a:off x="0" y="3167063"/>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7DC4B41-7EF2-2B4B-85F4-478A8FEF35D6}"/>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63C9658-1757-BE43-A6BF-150E6C3D0E8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2B3B2FC-2CE1-974E-8D19-6DDB45C32E0E}"/>
              </a:ext>
            </a:extLst>
          </p:cNvPr>
          <p:cNvSpPr>
            <a:spLocks noGrp="1"/>
          </p:cNvSpPr>
          <p:nvPr>
            <p:ph type="sldNum" sz="quarter" idx="12"/>
          </p:nvPr>
        </p:nvSpPr>
        <p:spPr>
          <a:xfrm>
            <a:off x="554038" y="3244850"/>
            <a:ext cx="633412" cy="365125"/>
          </a:xfrm>
        </p:spPr>
        <p:txBody>
          <a:bodyPr/>
          <a:lstStyle>
            <a:lvl1pPr>
              <a:defRPr/>
            </a:lvl1pPr>
          </a:lstStyle>
          <a:p>
            <a:pPr>
              <a:defRPr/>
            </a:pPr>
            <a:fld id="{8541E683-7872-4349-B05C-5AB5202AC766}" type="slidenum">
              <a:rPr lang="en-GB" altLang="en-US"/>
              <a:pPr>
                <a:defRPr/>
              </a:pPr>
              <a:t>‹#›</a:t>
            </a:fld>
            <a:endParaRPr lang="en-GB" altLang="en-US"/>
          </a:p>
        </p:txBody>
      </p:sp>
    </p:spTree>
    <p:extLst>
      <p:ext uri="{BB962C8B-B14F-4D97-AF65-F5344CB8AC3E}">
        <p14:creationId xmlns:p14="http://schemas.microsoft.com/office/powerpoint/2010/main" val="22147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5F76601-A973-AC4A-96A4-1BC104ADA1A4}"/>
              </a:ext>
            </a:extLst>
          </p:cNvPr>
          <p:cNvSpPr>
            <a:spLocks/>
          </p:cNvSpPr>
          <p:nvPr/>
        </p:nvSpPr>
        <p:spPr bwMode="auto">
          <a:xfrm flipV="1">
            <a:off x="0" y="3167063"/>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4">
            <a:extLst>
              <a:ext uri="{FF2B5EF4-FFF2-40B4-BE49-F238E27FC236}">
                <a16:creationId xmlns:a16="http://schemas.microsoft.com/office/drawing/2014/main" id="{1B3A1659-478C-3D4C-B793-3C6C4DB87574}"/>
              </a:ext>
            </a:extLst>
          </p:cNvPr>
          <p:cNvSpPr txBox="1">
            <a:spLocks noChangeArrowheads="1"/>
          </p:cNvSpPr>
          <p:nvPr/>
        </p:nvSpPr>
        <p:spPr bwMode="auto">
          <a:xfrm>
            <a:off x="1958975" y="647700"/>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0314B9F0-5E76-5741-B644-F764691F255F}"/>
              </a:ext>
            </a:extLst>
          </p:cNvPr>
          <p:cNvSpPr txBox="1">
            <a:spLocks noChangeArrowheads="1"/>
          </p:cNvSpPr>
          <p:nvPr/>
        </p:nvSpPr>
        <p:spPr bwMode="auto">
          <a:xfrm>
            <a:off x="8850313" y="290512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49E301D7-E3CB-0246-A221-27FFACDAA1E1}"/>
              </a:ext>
            </a:extLst>
          </p:cNvPr>
          <p:cNvSpPr>
            <a:spLocks noGrp="1"/>
          </p:cNvSpPr>
          <p:nvPr>
            <p:ph type="dt" sz="half" idx="14"/>
          </p:nvPr>
        </p:nvSpPr>
        <p:spPr/>
        <p:txBody>
          <a:bodyPr/>
          <a:lstStyle>
            <a:lvl1pPr>
              <a:defRPr/>
            </a:lvl1pPr>
          </a:lstStyle>
          <a:p>
            <a:pPr>
              <a:defRPr/>
            </a:pPr>
            <a:endParaRPr lang="en-GB"/>
          </a:p>
        </p:txBody>
      </p:sp>
      <p:sp>
        <p:nvSpPr>
          <p:cNvPr id="9" name="Footer Placeholder 4">
            <a:extLst>
              <a:ext uri="{FF2B5EF4-FFF2-40B4-BE49-F238E27FC236}">
                <a16:creationId xmlns:a16="http://schemas.microsoft.com/office/drawing/2014/main" id="{BDD1409D-7DC8-764C-8EBA-7124C80D9ADE}"/>
              </a:ext>
            </a:extLst>
          </p:cNvPr>
          <p:cNvSpPr>
            <a:spLocks noGrp="1"/>
          </p:cNvSpPr>
          <p:nvPr>
            <p:ph type="ftr" sz="quarter" idx="15"/>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E21396B7-22B9-224E-901C-B2ED008FE56E}"/>
              </a:ext>
            </a:extLst>
          </p:cNvPr>
          <p:cNvSpPr>
            <a:spLocks noGrp="1"/>
          </p:cNvSpPr>
          <p:nvPr>
            <p:ph type="sldNum" sz="quarter" idx="16"/>
          </p:nvPr>
        </p:nvSpPr>
        <p:spPr>
          <a:xfrm>
            <a:off x="554038" y="3244850"/>
            <a:ext cx="633412" cy="365125"/>
          </a:xfrm>
        </p:spPr>
        <p:txBody>
          <a:bodyPr/>
          <a:lstStyle>
            <a:lvl1pPr>
              <a:defRPr/>
            </a:lvl1pPr>
          </a:lstStyle>
          <a:p>
            <a:pPr>
              <a:defRPr/>
            </a:pPr>
            <a:fld id="{87508082-68A8-9F43-9CD8-811732CC5DDE}" type="slidenum">
              <a:rPr lang="en-GB" altLang="en-US"/>
              <a:pPr>
                <a:defRPr/>
              </a:pPr>
              <a:t>‹#›</a:t>
            </a:fld>
            <a:endParaRPr lang="en-GB" altLang="en-US"/>
          </a:p>
        </p:txBody>
      </p:sp>
    </p:spTree>
    <p:extLst>
      <p:ext uri="{BB962C8B-B14F-4D97-AF65-F5344CB8AC3E}">
        <p14:creationId xmlns:p14="http://schemas.microsoft.com/office/powerpoint/2010/main" val="163593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128EEAF-EA11-A24F-89F7-869CF4F46958}"/>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104284" y="5181600"/>
            <a:ext cx="7141317"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E743D75B-87E4-C444-8FD4-C63C17DBD10C}"/>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558F7AD1-A432-1448-B93B-CA30B549CFB6}"/>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3BCE756A-C690-154F-8312-ED69EB7AFC6B}"/>
              </a:ext>
            </a:extLst>
          </p:cNvPr>
          <p:cNvSpPr>
            <a:spLocks noGrp="1"/>
          </p:cNvSpPr>
          <p:nvPr>
            <p:ph type="sldNum" sz="quarter" idx="12"/>
          </p:nvPr>
        </p:nvSpPr>
        <p:spPr>
          <a:xfrm>
            <a:off x="554038" y="4983163"/>
            <a:ext cx="633412" cy="365125"/>
          </a:xfrm>
        </p:spPr>
        <p:txBody>
          <a:bodyPr/>
          <a:lstStyle>
            <a:lvl1pPr>
              <a:defRPr/>
            </a:lvl1pPr>
          </a:lstStyle>
          <a:p>
            <a:pPr>
              <a:defRPr/>
            </a:pPr>
            <a:fld id="{B7FC4816-9B2B-B94E-9A79-1ED791FB11AF}" type="slidenum">
              <a:rPr lang="en-GB" altLang="en-US"/>
              <a:pPr>
                <a:defRPr/>
              </a:pPr>
              <a:t>‹#›</a:t>
            </a:fld>
            <a:endParaRPr lang="en-GB" altLang="en-US"/>
          </a:p>
        </p:txBody>
      </p:sp>
    </p:spTree>
    <p:extLst>
      <p:ext uri="{BB962C8B-B14F-4D97-AF65-F5344CB8AC3E}">
        <p14:creationId xmlns:p14="http://schemas.microsoft.com/office/powerpoint/2010/main" val="138312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10681F1-31A1-0444-81A3-51F0327E3381}"/>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4">
            <a:extLst>
              <a:ext uri="{FF2B5EF4-FFF2-40B4-BE49-F238E27FC236}">
                <a16:creationId xmlns:a16="http://schemas.microsoft.com/office/drawing/2014/main" id="{DDFC326A-2C22-154E-8A36-28D5B3A8A2DE}"/>
              </a:ext>
            </a:extLst>
          </p:cNvPr>
          <p:cNvSpPr txBox="1">
            <a:spLocks noChangeArrowheads="1"/>
          </p:cNvSpPr>
          <p:nvPr/>
        </p:nvSpPr>
        <p:spPr bwMode="auto">
          <a:xfrm>
            <a:off x="1958975" y="647700"/>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69B0C999-CCE4-1B4E-867F-0CB9282A02FC}"/>
              </a:ext>
            </a:extLst>
          </p:cNvPr>
          <p:cNvSpPr txBox="1">
            <a:spLocks noChangeArrowheads="1"/>
          </p:cNvSpPr>
          <p:nvPr/>
        </p:nvSpPr>
        <p:spPr bwMode="auto">
          <a:xfrm>
            <a:off x="8850313" y="290512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104283" y="5181600"/>
            <a:ext cx="724565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7A4459CE-D42E-1640-98C6-DE28F96FFF69}"/>
              </a:ext>
            </a:extLst>
          </p:cNvPr>
          <p:cNvSpPr>
            <a:spLocks noGrp="1"/>
          </p:cNvSpPr>
          <p:nvPr>
            <p:ph type="dt" sz="half" idx="14"/>
          </p:nvPr>
        </p:nvSpPr>
        <p:spPr/>
        <p:txBody>
          <a:bodyPr/>
          <a:lstStyle>
            <a:lvl1pPr>
              <a:defRPr/>
            </a:lvl1pPr>
          </a:lstStyle>
          <a:p>
            <a:pPr>
              <a:defRPr/>
            </a:pPr>
            <a:endParaRPr lang="en-GB"/>
          </a:p>
        </p:txBody>
      </p:sp>
      <p:sp>
        <p:nvSpPr>
          <p:cNvPr id="9" name="Footer Placeholder 5">
            <a:extLst>
              <a:ext uri="{FF2B5EF4-FFF2-40B4-BE49-F238E27FC236}">
                <a16:creationId xmlns:a16="http://schemas.microsoft.com/office/drawing/2014/main" id="{B95EC192-1497-D14C-9867-63704E4E7EE2}"/>
              </a:ext>
            </a:extLst>
          </p:cNvPr>
          <p:cNvSpPr>
            <a:spLocks noGrp="1"/>
          </p:cNvSpPr>
          <p:nvPr>
            <p:ph type="ftr" sz="quarter" idx="15"/>
          </p:nvPr>
        </p:nvSpPr>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id="{4008CBD5-7D3C-A144-9E55-2D12969F1295}"/>
              </a:ext>
            </a:extLst>
          </p:cNvPr>
          <p:cNvSpPr>
            <a:spLocks noGrp="1"/>
          </p:cNvSpPr>
          <p:nvPr>
            <p:ph type="sldNum" sz="quarter" idx="16"/>
          </p:nvPr>
        </p:nvSpPr>
        <p:spPr>
          <a:xfrm>
            <a:off x="554038" y="4983163"/>
            <a:ext cx="633412" cy="365125"/>
          </a:xfrm>
        </p:spPr>
        <p:txBody>
          <a:bodyPr/>
          <a:lstStyle>
            <a:lvl1pPr>
              <a:defRPr/>
            </a:lvl1pPr>
          </a:lstStyle>
          <a:p>
            <a:pPr>
              <a:defRPr/>
            </a:pPr>
            <a:fld id="{C8540BD7-4FC3-1945-A632-47594D7D5C7B}" type="slidenum">
              <a:rPr lang="en-GB" altLang="en-US"/>
              <a:pPr>
                <a:defRPr/>
              </a:pPr>
              <a:t>‹#›</a:t>
            </a:fld>
            <a:endParaRPr lang="en-GB" altLang="en-US"/>
          </a:p>
        </p:txBody>
      </p:sp>
    </p:spTree>
    <p:extLst>
      <p:ext uri="{BB962C8B-B14F-4D97-AF65-F5344CB8AC3E}">
        <p14:creationId xmlns:p14="http://schemas.microsoft.com/office/powerpoint/2010/main" val="138506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015FA06-34FA-C347-99B5-679A3A989847}"/>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104284" y="5181600"/>
            <a:ext cx="7141317"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02A3DE65-C4D3-6540-B826-C4B43A5D8D20}"/>
              </a:ext>
            </a:extLst>
          </p:cNvPr>
          <p:cNvSpPr>
            <a:spLocks noGrp="1"/>
          </p:cNvSpPr>
          <p:nvPr>
            <p:ph type="dt" sz="half" idx="14"/>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EFEACD20-9282-3049-A969-32E479C2469A}"/>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F9DAE82D-9814-2545-A071-1C6F61659365}"/>
              </a:ext>
            </a:extLst>
          </p:cNvPr>
          <p:cNvSpPr>
            <a:spLocks noGrp="1"/>
          </p:cNvSpPr>
          <p:nvPr>
            <p:ph type="sldNum" sz="quarter" idx="16"/>
          </p:nvPr>
        </p:nvSpPr>
        <p:spPr>
          <a:xfrm>
            <a:off x="554038" y="4983163"/>
            <a:ext cx="633412" cy="365125"/>
          </a:xfrm>
        </p:spPr>
        <p:txBody>
          <a:bodyPr/>
          <a:lstStyle>
            <a:lvl1pPr>
              <a:defRPr/>
            </a:lvl1pPr>
          </a:lstStyle>
          <a:p>
            <a:pPr>
              <a:defRPr/>
            </a:pPr>
            <a:fld id="{0A204386-7404-5F47-9404-FD55172853D1}" type="slidenum">
              <a:rPr lang="en-GB" altLang="en-US"/>
              <a:pPr>
                <a:defRPr/>
              </a:pPr>
              <a:t>‹#›</a:t>
            </a:fld>
            <a:endParaRPr lang="en-GB" altLang="en-US"/>
          </a:p>
        </p:txBody>
      </p:sp>
    </p:spTree>
    <p:extLst>
      <p:ext uri="{BB962C8B-B14F-4D97-AF65-F5344CB8AC3E}">
        <p14:creationId xmlns:p14="http://schemas.microsoft.com/office/powerpoint/2010/main" val="127771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B71F216-6A59-9F42-82B6-EF6B5B294FA0}"/>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9457B4-A13C-934E-A6F0-B9064834B75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2C70D6A-A21A-CD4D-B923-600B6F354B9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96881DF-FA31-FB4B-A199-C3D35DB13CB7}"/>
              </a:ext>
            </a:extLst>
          </p:cNvPr>
          <p:cNvSpPr>
            <a:spLocks noGrp="1"/>
          </p:cNvSpPr>
          <p:nvPr>
            <p:ph type="sldNum" sz="quarter" idx="12"/>
          </p:nvPr>
        </p:nvSpPr>
        <p:spPr/>
        <p:txBody>
          <a:bodyPr/>
          <a:lstStyle>
            <a:lvl1pPr>
              <a:defRPr/>
            </a:lvl1pPr>
          </a:lstStyle>
          <a:p>
            <a:pPr>
              <a:defRPr/>
            </a:pPr>
            <a:fld id="{CA391364-17DB-6645-BE37-EEE8FFD4CA0E}" type="slidenum">
              <a:rPr lang="en-GB" altLang="en-US"/>
              <a:pPr>
                <a:defRPr/>
              </a:pPr>
              <a:t>‹#›</a:t>
            </a:fld>
            <a:endParaRPr lang="en-GB" altLang="en-US"/>
          </a:p>
        </p:txBody>
      </p:sp>
    </p:spTree>
    <p:extLst>
      <p:ext uri="{BB962C8B-B14F-4D97-AF65-F5344CB8AC3E}">
        <p14:creationId xmlns:p14="http://schemas.microsoft.com/office/powerpoint/2010/main" val="691472594"/>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88D8511-3B5C-1E4F-B510-E89C69626DF1}"/>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7451746" y="627407"/>
            <a:ext cx="1794143"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4CDE067-70CF-234F-A1EE-BDCD0CF9E608}"/>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61FF96CD-8ABC-5740-BA94-27389C996AC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BDEC32-45F8-C542-BDED-3C467D32BF6A}"/>
              </a:ext>
            </a:extLst>
          </p:cNvPr>
          <p:cNvSpPr>
            <a:spLocks noGrp="1"/>
          </p:cNvSpPr>
          <p:nvPr>
            <p:ph type="sldNum" sz="quarter" idx="12"/>
          </p:nvPr>
        </p:nvSpPr>
        <p:spPr/>
        <p:txBody>
          <a:bodyPr/>
          <a:lstStyle>
            <a:lvl1pPr>
              <a:defRPr/>
            </a:lvl1pPr>
          </a:lstStyle>
          <a:p>
            <a:pPr>
              <a:defRPr/>
            </a:pPr>
            <a:fld id="{17D7FDA2-12B8-194F-9F40-180FFC1AA8D3}" type="slidenum">
              <a:rPr lang="en-GB" altLang="en-US"/>
              <a:pPr>
                <a:defRPr/>
              </a:pPr>
              <a:t>‹#›</a:t>
            </a:fld>
            <a:endParaRPr lang="en-GB" altLang="en-US"/>
          </a:p>
        </p:txBody>
      </p:sp>
    </p:spTree>
    <p:extLst>
      <p:ext uri="{BB962C8B-B14F-4D97-AF65-F5344CB8AC3E}">
        <p14:creationId xmlns:p14="http://schemas.microsoft.com/office/powerpoint/2010/main" val="59473584"/>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B476008-C40B-2845-AFF2-8BF3ABB910B9}"/>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7302" y="624110"/>
            <a:ext cx="71382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B3572A-CF84-1140-806B-21139F430B9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15CE595-04A7-ED41-8A0D-1CFD994DF1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C24A92-C3C4-9E4B-8B81-D378065EDE88}"/>
              </a:ext>
            </a:extLst>
          </p:cNvPr>
          <p:cNvSpPr>
            <a:spLocks noGrp="1"/>
          </p:cNvSpPr>
          <p:nvPr>
            <p:ph type="sldNum" sz="quarter" idx="12"/>
          </p:nvPr>
        </p:nvSpPr>
        <p:spPr/>
        <p:txBody>
          <a:bodyPr/>
          <a:lstStyle>
            <a:lvl1pPr>
              <a:defRPr/>
            </a:lvl1pPr>
          </a:lstStyle>
          <a:p>
            <a:pPr>
              <a:defRPr/>
            </a:pPr>
            <a:fld id="{0FC48CAC-46BF-DD42-A5E0-AAD5628669FB}" type="slidenum">
              <a:rPr lang="en-GB" altLang="en-US"/>
              <a:pPr>
                <a:defRPr/>
              </a:pPr>
              <a:t>‹#›</a:t>
            </a:fld>
            <a:endParaRPr lang="en-GB" altLang="en-US"/>
          </a:p>
        </p:txBody>
      </p:sp>
    </p:spTree>
    <p:extLst>
      <p:ext uri="{BB962C8B-B14F-4D97-AF65-F5344CB8AC3E}">
        <p14:creationId xmlns:p14="http://schemas.microsoft.com/office/powerpoint/2010/main" val="909442728"/>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EF3B3D4-31B2-3345-AAF5-8A6BCBC2AC69}"/>
              </a:ext>
            </a:extLst>
          </p:cNvPr>
          <p:cNvSpPr>
            <a:spLocks/>
          </p:cNvSpPr>
          <p:nvPr/>
        </p:nvSpPr>
        <p:spPr bwMode="auto">
          <a:xfrm flipV="1">
            <a:off x="0" y="3167063"/>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3581400"/>
            <a:ext cx="7141317"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030CC6C9-475C-D742-A16F-A52BE84407E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7A74B67-02BF-AF4D-898A-9CAB921629B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D2190E4-B720-2941-99B6-F441C73431D8}"/>
              </a:ext>
            </a:extLst>
          </p:cNvPr>
          <p:cNvSpPr>
            <a:spLocks noGrp="1"/>
          </p:cNvSpPr>
          <p:nvPr>
            <p:ph type="sldNum" sz="quarter" idx="12"/>
          </p:nvPr>
        </p:nvSpPr>
        <p:spPr>
          <a:xfrm>
            <a:off x="554038" y="3244850"/>
            <a:ext cx="633412" cy="365125"/>
          </a:xfrm>
        </p:spPr>
        <p:txBody>
          <a:bodyPr/>
          <a:lstStyle>
            <a:lvl1pPr>
              <a:defRPr/>
            </a:lvl1pPr>
          </a:lstStyle>
          <a:p>
            <a:pPr>
              <a:defRPr/>
            </a:pPr>
            <a:fld id="{A8EF3CE3-39F6-B84A-8457-9847DF7307CA}" type="slidenum">
              <a:rPr lang="en-GB" altLang="en-US"/>
              <a:pPr>
                <a:defRPr/>
              </a:pPr>
              <a:t>‹#›</a:t>
            </a:fld>
            <a:endParaRPr lang="en-GB" altLang="en-US"/>
          </a:p>
        </p:txBody>
      </p:sp>
    </p:spTree>
    <p:extLst>
      <p:ext uri="{BB962C8B-B14F-4D97-AF65-F5344CB8AC3E}">
        <p14:creationId xmlns:p14="http://schemas.microsoft.com/office/powerpoint/2010/main" val="108558353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3D6C1DB-7DF4-6946-87EB-BCCD0E01910F}"/>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587EAF9A-23BC-9549-A5CD-4D560DCAC0A9}"/>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06EB0D7A-258B-2348-9C96-E1DCF0BF752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D50FDF5-9767-C141-B562-469E35AA118F}"/>
              </a:ext>
            </a:extLst>
          </p:cNvPr>
          <p:cNvSpPr>
            <a:spLocks noGrp="1"/>
          </p:cNvSpPr>
          <p:nvPr>
            <p:ph type="sldNum" sz="quarter" idx="12"/>
          </p:nvPr>
        </p:nvSpPr>
        <p:spPr/>
        <p:txBody>
          <a:bodyPr/>
          <a:lstStyle>
            <a:lvl1pPr>
              <a:defRPr/>
            </a:lvl1pPr>
          </a:lstStyle>
          <a:p>
            <a:pPr>
              <a:defRPr/>
            </a:pPr>
            <a:fld id="{5B9340ED-155F-BC45-BED1-B199E891CB3C}" type="slidenum">
              <a:rPr lang="en-GB" altLang="en-US"/>
              <a:pPr>
                <a:defRPr/>
              </a:pPr>
              <a:t>‹#›</a:t>
            </a:fld>
            <a:endParaRPr lang="en-GB" altLang="en-US"/>
          </a:p>
        </p:txBody>
      </p:sp>
    </p:spTree>
    <p:extLst>
      <p:ext uri="{BB962C8B-B14F-4D97-AF65-F5344CB8AC3E}">
        <p14:creationId xmlns:p14="http://schemas.microsoft.com/office/powerpoint/2010/main" val="33239314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96568AAB-3224-8D4C-905E-C6DE25C15A8D}"/>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F5E8B74F-6353-0548-B737-9E6B78D73F61}"/>
              </a:ext>
            </a:extLst>
          </p:cNvPr>
          <p:cNvSpPr>
            <a:spLocks noGrp="1"/>
          </p:cNvSpPr>
          <p:nvPr>
            <p:ph type="dt" sz="half" idx="10"/>
          </p:nvPr>
        </p:nvSpPr>
        <p:spPr/>
        <p:txBody>
          <a:bodyPr/>
          <a:lstStyle>
            <a:lvl1pPr>
              <a:defRPr/>
            </a:lvl1pPr>
          </a:lstStyle>
          <a:p>
            <a:pPr>
              <a:defRPr/>
            </a:pPr>
            <a:endParaRPr lang="en-GB"/>
          </a:p>
        </p:txBody>
      </p:sp>
      <p:sp>
        <p:nvSpPr>
          <p:cNvPr id="9" name="Footer Placeholder 7">
            <a:extLst>
              <a:ext uri="{FF2B5EF4-FFF2-40B4-BE49-F238E27FC236}">
                <a16:creationId xmlns:a16="http://schemas.microsoft.com/office/drawing/2014/main" id="{D9B51EDA-D7B3-024A-A207-8274D2B1B723}"/>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FCC6DED2-63F6-0C41-A635-A88291C24A0A}"/>
              </a:ext>
            </a:extLst>
          </p:cNvPr>
          <p:cNvSpPr>
            <a:spLocks noGrp="1"/>
          </p:cNvSpPr>
          <p:nvPr>
            <p:ph type="sldNum" sz="quarter" idx="12"/>
          </p:nvPr>
        </p:nvSpPr>
        <p:spPr/>
        <p:txBody>
          <a:bodyPr/>
          <a:lstStyle>
            <a:lvl1pPr>
              <a:defRPr/>
            </a:lvl1pPr>
          </a:lstStyle>
          <a:p>
            <a:pPr>
              <a:defRPr/>
            </a:pPr>
            <a:fld id="{9925E09F-B7A4-8D44-876C-EED868189204}" type="slidenum">
              <a:rPr lang="en-GB" altLang="en-US"/>
              <a:pPr>
                <a:defRPr/>
              </a:pPr>
              <a:t>‹#›</a:t>
            </a:fld>
            <a:endParaRPr lang="en-GB" altLang="en-US"/>
          </a:p>
        </p:txBody>
      </p:sp>
    </p:spTree>
    <p:extLst>
      <p:ext uri="{BB962C8B-B14F-4D97-AF65-F5344CB8AC3E}">
        <p14:creationId xmlns:p14="http://schemas.microsoft.com/office/powerpoint/2010/main" val="159477231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979D7DC5-9A3E-7C42-B9DC-AFE2B077936E}"/>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7300" y="624110"/>
            <a:ext cx="71383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AF057ED2-B2A4-4640-A0DD-BE32EA7DDF2D}"/>
              </a:ext>
            </a:extLst>
          </p:cNvPr>
          <p:cNvSpPr>
            <a:spLocks noGrp="1"/>
          </p:cNvSpPr>
          <p:nvPr>
            <p:ph type="dt" sz="half" idx="10"/>
          </p:nvPr>
        </p:nvSpPr>
        <p:spPr/>
        <p:txBody>
          <a:bodyPr/>
          <a:lstStyle>
            <a:lvl1pPr>
              <a:defRPr/>
            </a:lvl1pPr>
          </a:lstStyle>
          <a:p>
            <a:pPr>
              <a:defRPr/>
            </a:pPr>
            <a:endParaRPr lang="en-GB"/>
          </a:p>
        </p:txBody>
      </p:sp>
      <p:sp>
        <p:nvSpPr>
          <p:cNvPr id="5" name="Footer Placeholder 3">
            <a:extLst>
              <a:ext uri="{FF2B5EF4-FFF2-40B4-BE49-F238E27FC236}">
                <a16:creationId xmlns:a16="http://schemas.microsoft.com/office/drawing/2014/main" id="{C6DC9B79-DD4B-F742-B21B-BDBFAECD5A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8206836E-F4D7-E64F-B44D-F428AF97BFDA}"/>
              </a:ext>
            </a:extLst>
          </p:cNvPr>
          <p:cNvSpPr>
            <a:spLocks noGrp="1"/>
          </p:cNvSpPr>
          <p:nvPr>
            <p:ph type="sldNum" sz="quarter" idx="12"/>
          </p:nvPr>
        </p:nvSpPr>
        <p:spPr/>
        <p:txBody>
          <a:bodyPr/>
          <a:lstStyle>
            <a:lvl1pPr>
              <a:defRPr/>
            </a:lvl1pPr>
          </a:lstStyle>
          <a:p>
            <a:pPr>
              <a:defRPr/>
            </a:pPr>
            <a:fld id="{3CDAB4CF-6172-6948-B946-41DBAB362D3B}" type="slidenum">
              <a:rPr lang="en-GB" altLang="en-US"/>
              <a:pPr>
                <a:defRPr/>
              </a:pPr>
              <a:t>‹#›</a:t>
            </a:fld>
            <a:endParaRPr lang="en-GB" altLang="en-US"/>
          </a:p>
        </p:txBody>
      </p:sp>
    </p:spTree>
    <p:extLst>
      <p:ext uri="{BB962C8B-B14F-4D97-AF65-F5344CB8AC3E}">
        <p14:creationId xmlns:p14="http://schemas.microsoft.com/office/powerpoint/2010/main" val="2555823262"/>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A050ED5-6130-5C42-B43B-34E930A58ED1}"/>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41D22812-534A-A147-9CC2-976FD3D7DA5D}"/>
              </a:ext>
            </a:extLst>
          </p:cNvPr>
          <p:cNvSpPr>
            <a:spLocks noGrp="1"/>
          </p:cNvSpPr>
          <p:nvPr>
            <p:ph type="dt" sz="half" idx="10"/>
          </p:nvPr>
        </p:nvSpPr>
        <p:spPr/>
        <p:txBody>
          <a:bodyPr/>
          <a:lstStyle>
            <a:lvl1pPr>
              <a:defRPr/>
            </a:lvl1pPr>
          </a:lstStyle>
          <a:p>
            <a:pPr>
              <a:defRPr/>
            </a:pPr>
            <a:endParaRPr lang="en-GB"/>
          </a:p>
        </p:txBody>
      </p:sp>
      <p:sp>
        <p:nvSpPr>
          <p:cNvPr id="4" name="Footer Placeholder 2">
            <a:extLst>
              <a:ext uri="{FF2B5EF4-FFF2-40B4-BE49-F238E27FC236}">
                <a16:creationId xmlns:a16="http://schemas.microsoft.com/office/drawing/2014/main" id="{7D7ED4AB-A7DE-EE4B-8B90-C4503E26EF8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F0530A8B-2AA5-D444-B8E1-486904685641}"/>
              </a:ext>
            </a:extLst>
          </p:cNvPr>
          <p:cNvSpPr>
            <a:spLocks noGrp="1"/>
          </p:cNvSpPr>
          <p:nvPr>
            <p:ph type="sldNum" sz="quarter" idx="12"/>
          </p:nvPr>
        </p:nvSpPr>
        <p:spPr/>
        <p:txBody>
          <a:bodyPr/>
          <a:lstStyle>
            <a:lvl1pPr>
              <a:defRPr/>
            </a:lvl1pPr>
          </a:lstStyle>
          <a:p>
            <a:pPr>
              <a:defRPr/>
            </a:pPr>
            <a:fld id="{4B49FA3A-4442-654E-945B-F3E1F729FADF}" type="slidenum">
              <a:rPr lang="en-GB" altLang="en-US"/>
              <a:pPr>
                <a:defRPr/>
              </a:pPr>
              <a:t>‹#›</a:t>
            </a:fld>
            <a:endParaRPr lang="en-GB" altLang="en-US"/>
          </a:p>
        </p:txBody>
      </p:sp>
    </p:spTree>
    <p:extLst>
      <p:ext uri="{BB962C8B-B14F-4D97-AF65-F5344CB8AC3E}">
        <p14:creationId xmlns:p14="http://schemas.microsoft.com/office/powerpoint/2010/main" val="409964537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2B9958E-D61B-5C4C-B733-1A2B849C263A}"/>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3" y="446088"/>
            <a:ext cx="2848716"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001B01DF-0043-0A4E-9F41-073FC60F17BA}"/>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5A7AB283-4251-9840-82C9-08B07AA3A1F0}"/>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791177B4-C70F-3543-B437-04CEF69CADD2}"/>
              </a:ext>
            </a:extLst>
          </p:cNvPr>
          <p:cNvSpPr>
            <a:spLocks noGrp="1"/>
          </p:cNvSpPr>
          <p:nvPr>
            <p:ph type="sldNum" sz="quarter" idx="12"/>
          </p:nvPr>
        </p:nvSpPr>
        <p:spPr/>
        <p:txBody>
          <a:bodyPr/>
          <a:lstStyle>
            <a:lvl1pPr>
              <a:defRPr/>
            </a:lvl1pPr>
          </a:lstStyle>
          <a:p>
            <a:pPr>
              <a:defRPr/>
            </a:pPr>
            <a:fld id="{C4CE9B07-8FCE-D847-B0EA-91A518CC87DD}" type="slidenum">
              <a:rPr lang="en-GB" altLang="en-US"/>
              <a:pPr>
                <a:defRPr/>
              </a:pPr>
              <a:t>‹#›</a:t>
            </a:fld>
            <a:endParaRPr lang="en-GB" altLang="en-US"/>
          </a:p>
        </p:txBody>
      </p:sp>
    </p:spTree>
    <p:extLst>
      <p:ext uri="{BB962C8B-B14F-4D97-AF65-F5344CB8AC3E}">
        <p14:creationId xmlns:p14="http://schemas.microsoft.com/office/powerpoint/2010/main" val="1115033222"/>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8490FD7-9534-6A4C-90D6-E80A5113CE7D}"/>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4284" y="634965"/>
            <a:ext cx="7141317"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086D8E14-20D8-274A-A596-F1240582FF5A}"/>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346C5896-D1E2-3A45-9016-778D4A90D5D8}"/>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839BADD2-D693-7444-BE46-3CCA138BF28A}"/>
              </a:ext>
            </a:extLst>
          </p:cNvPr>
          <p:cNvSpPr>
            <a:spLocks noGrp="1"/>
          </p:cNvSpPr>
          <p:nvPr>
            <p:ph type="sldNum" sz="quarter" idx="12"/>
          </p:nvPr>
        </p:nvSpPr>
        <p:spPr>
          <a:xfrm>
            <a:off x="554038" y="4983163"/>
            <a:ext cx="633412" cy="365125"/>
          </a:xfrm>
        </p:spPr>
        <p:txBody>
          <a:bodyPr/>
          <a:lstStyle>
            <a:lvl1pPr>
              <a:defRPr/>
            </a:lvl1pPr>
          </a:lstStyle>
          <a:p>
            <a:pPr>
              <a:defRPr/>
            </a:pPr>
            <a:fld id="{3D988D40-27BB-6F43-8C1C-E9997040752A}" type="slidenum">
              <a:rPr lang="en-GB" altLang="en-US"/>
              <a:pPr>
                <a:defRPr/>
              </a:pPr>
              <a:t>‹#›</a:t>
            </a:fld>
            <a:endParaRPr lang="en-GB" altLang="en-US"/>
          </a:p>
        </p:txBody>
      </p:sp>
    </p:spTree>
    <p:extLst>
      <p:ext uri="{BB962C8B-B14F-4D97-AF65-F5344CB8AC3E}">
        <p14:creationId xmlns:p14="http://schemas.microsoft.com/office/powerpoint/2010/main" val="201366583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8513C02B-C6CA-5245-A433-3DA4C3FE522C}"/>
              </a:ext>
            </a:extLst>
          </p:cNvPr>
          <p:cNvGrpSpPr>
            <a:grpSpLocks/>
          </p:cNvGrpSpPr>
          <p:nvPr/>
        </p:nvGrpSpPr>
        <p:grpSpPr bwMode="auto">
          <a:xfrm>
            <a:off x="0" y="228600"/>
            <a:ext cx="2146300" cy="6638925"/>
            <a:chOff x="2487613" y="285750"/>
            <a:chExt cx="2428875" cy="5654676"/>
          </a:xfrm>
        </p:grpSpPr>
        <p:sp>
          <p:nvSpPr>
            <p:cNvPr id="1046" name="Freeform 11">
              <a:extLst>
                <a:ext uri="{FF2B5EF4-FFF2-40B4-BE49-F238E27FC236}">
                  <a16:creationId xmlns:a16="http://schemas.microsoft.com/office/drawing/2014/main" id="{D5508D31-9C76-9A48-B0E4-7A80A789F272}"/>
                </a:ext>
              </a:extLst>
            </p:cNvPr>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FCE26724-1C08-6B4B-8556-6458B5633D31}"/>
                </a:ext>
              </a:extLst>
            </p:cNvPr>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358A4500-33BB-3342-A054-79BB744AC6BB}"/>
                </a:ext>
              </a:extLst>
            </p:cNvPr>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id="{2888428E-ED5D-F341-B8B2-BE8871FF2297}"/>
                </a:ext>
              </a:extLst>
            </p:cNvPr>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id="{3748F8D1-2595-2E48-BCFD-78A67459EDC5}"/>
                </a:ext>
              </a:extLst>
            </p:cNvPr>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id="{2BA85BBA-6474-BB43-A119-43A521A3CD67}"/>
                </a:ext>
              </a:extLst>
            </p:cNvPr>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id="{A10DFA4B-31BD-8E4D-ABCB-68D0F4879E7E}"/>
                </a:ext>
              </a:extLst>
            </p:cNvPr>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id="{B526FBD6-C2F7-1145-B10F-30FF1AD33793}"/>
                </a:ext>
              </a:extLst>
            </p:cNvPr>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id="{4006E30B-5345-2E48-9D95-C39DDB5497D4}"/>
                </a:ext>
              </a:extLst>
            </p:cNvPr>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id="{A7808204-0B5D-1B46-9305-2E1DAE1D5B14}"/>
                </a:ext>
              </a:extLst>
            </p:cNvPr>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id="{DBC03905-2EAF-AE4C-B6F2-073F41E34BF9}"/>
                </a:ext>
              </a:extLst>
            </p:cNvPr>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id="{BDBC1019-D89C-054B-92E2-71EECB61F7DF}"/>
                </a:ext>
              </a:extLst>
            </p:cNvPr>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48">
            <a:extLst>
              <a:ext uri="{FF2B5EF4-FFF2-40B4-BE49-F238E27FC236}">
                <a16:creationId xmlns:a16="http://schemas.microsoft.com/office/drawing/2014/main" id="{9EC67873-051F-F34A-B1CD-EB56D09A3514}"/>
              </a:ext>
            </a:extLst>
          </p:cNvPr>
          <p:cNvGrpSpPr>
            <a:grpSpLocks/>
          </p:cNvGrpSpPr>
          <p:nvPr/>
        </p:nvGrpSpPr>
        <p:grpSpPr bwMode="auto">
          <a:xfrm>
            <a:off x="22225" y="0"/>
            <a:ext cx="2114550" cy="6853238"/>
            <a:chOff x="6627813" y="195717"/>
            <a:chExt cx="1952625" cy="5678034"/>
          </a:xfrm>
        </p:grpSpPr>
        <p:sp>
          <p:nvSpPr>
            <p:cNvPr id="1034" name="Freeform 27">
              <a:extLst>
                <a:ext uri="{FF2B5EF4-FFF2-40B4-BE49-F238E27FC236}">
                  <a16:creationId xmlns:a16="http://schemas.microsoft.com/office/drawing/2014/main" id="{53FC9C6B-8EFD-5541-AA1D-AA1A900FD78E}"/>
                </a:ext>
              </a:extLst>
            </p:cNvPr>
            <p:cNvSpPr>
              <a:spLocks/>
            </p:cNvSpPr>
            <p:nvPr/>
          </p:nvSpPr>
          <p:spPr bwMode="auto">
            <a:xfrm>
              <a:off x="6627813" y="195717"/>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id="{60ECCB00-5836-AD42-A47E-F7BB67BC714B}"/>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id="{9B5DE7BF-7E9B-AE41-AD44-C49E2BEE51C7}"/>
                </a:ext>
              </a:extLst>
            </p:cNvPr>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id="{F4DC98A2-F546-9145-B8E6-B2792553B2B2}"/>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id="{38EC8E0B-3FEB-D144-B9D4-4FF20A37F39C}"/>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id="{296FF1D2-2A89-DC4E-9ACE-20E2DF661EE6}"/>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id="{7C29728E-EA56-6B46-BD5C-4C7E19A781FD}"/>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id="{4DF6C657-CF1B-DE48-A3D7-2358D2B6C41B}"/>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id="{8E986B96-6625-AB4D-9D00-74A7B451E1EF}"/>
                </a:ext>
              </a:extLst>
            </p:cNvPr>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id="{D4BF7D96-B386-7E44-BE94-01925D970DE3}"/>
                </a:ext>
              </a:extLst>
            </p:cNvPr>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id="{7EEF72C5-764B-A34C-9736-0CA81BD4CB36}"/>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id="{F0490AB8-E1EB-DC42-AE41-EF0DE3DCF1D4}"/>
                </a:ext>
              </a:extLst>
            </p:cNvPr>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id="{FD63AEA6-3B40-C544-B324-81DF4D870775}"/>
              </a:ext>
            </a:extLst>
          </p:cNvPr>
          <p:cNvSpPr/>
          <p:nvPr/>
        </p:nvSpPr>
        <p:spPr>
          <a:xfrm>
            <a:off x="0" y="0"/>
            <a:ext cx="1984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a:extLst>
              <a:ext uri="{FF2B5EF4-FFF2-40B4-BE49-F238E27FC236}">
                <a16:creationId xmlns:a16="http://schemas.microsoft.com/office/drawing/2014/main" id="{982EB6DE-9D96-C949-8495-A2272CE9CA2F}"/>
              </a:ext>
            </a:extLst>
          </p:cNvPr>
          <p:cNvSpPr>
            <a:spLocks noGrp="1"/>
          </p:cNvSpPr>
          <p:nvPr>
            <p:ph type="title"/>
          </p:nvPr>
        </p:nvSpPr>
        <p:spPr bwMode="auto">
          <a:xfrm>
            <a:off x="2106613" y="623888"/>
            <a:ext cx="71389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A7D911AC-3CB5-E043-B2A5-3AF418A3262A}"/>
              </a:ext>
            </a:extLst>
          </p:cNvPr>
          <p:cNvSpPr>
            <a:spLocks noGrp="1"/>
          </p:cNvSpPr>
          <p:nvPr>
            <p:ph type="body" idx="1"/>
          </p:nvPr>
        </p:nvSpPr>
        <p:spPr bwMode="auto">
          <a:xfrm>
            <a:off x="2105025" y="2133600"/>
            <a:ext cx="7140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B663AA-5199-5640-A89E-4631AA62F521}"/>
              </a:ext>
            </a:extLst>
          </p:cNvPr>
          <p:cNvSpPr>
            <a:spLocks noGrp="1"/>
          </p:cNvSpPr>
          <p:nvPr>
            <p:ph type="dt" sz="half" idx="2"/>
          </p:nvPr>
        </p:nvSpPr>
        <p:spPr>
          <a:xfrm>
            <a:off x="8420100" y="6135688"/>
            <a:ext cx="8302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01ADACD1-1D1D-034B-9746-EBD89B77A6B3}"/>
              </a:ext>
            </a:extLst>
          </p:cNvPr>
          <p:cNvSpPr>
            <a:spLocks noGrp="1"/>
          </p:cNvSpPr>
          <p:nvPr>
            <p:ph type="ftr" sz="quarter" idx="3"/>
          </p:nvPr>
        </p:nvSpPr>
        <p:spPr>
          <a:xfrm>
            <a:off x="2105025" y="6135688"/>
            <a:ext cx="619283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90D6C42-CCC8-1F43-AABF-25DD9EB7DC14}"/>
              </a:ext>
            </a:extLst>
          </p:cNvPr>
          <p:cNvSpPr>
            <a:spLocks noGrp="1"/>
          </p:cNvSpPr>
          <p:nvPr>
            <p:ph type="sldNum" sz="quarter" idx="4"/>
          </p:nvPr>
        </p:nvSpPr>
        <p:spPr>
          <a:xfrm>
            <a:off x="554038" y="787400"/>
            <a:ext cx="633412"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srgbClr val="FEFFFF"/>
                </a:solidFill>
                <a:latin typeface="+mn-lt"/>
              </a:defRPr>
            </a:lvl1pPr>
          </a:lstStyle>
          <a:p>
            <a:pPr>
              <a:defRPr/>
            </a:pPr>
            <a:fld id="{D8B22068-948E-E445-9408-C6998A3860A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l" defTabSz="457200" rtl="0" eaLnBrk="1" fontAlgn="base" hangingPunct="1">
        <a:spcBef>
          <a:spcPct val="0"/>
        </a:spcBef>
        <a:spcAft>
          <a:spcPct val="0"/>
        </a:spcAft>
        <a:defRPr sz="3600" kern="1200">
          <a:solidFill>
            <a:srgbClr val="262626"/>
          </a:solidFill>
          <a:latin typeface="+mj-lt"/>
          <a:ea typeface="+mj-ea"/>
          <a:cs typeface="+mj-cs"/>
        </a:defRPr>
      </a:lvl1pPr>
      <a:lvl2pPr algn="l" defTabSz="457200" rtl="0" eaLnBrk="1" fontAlgn="base" hangingPunct="1">
        <a:spcBef>
          <a:spcPct val="0"/>
        </a:spcBef>
        <a:spcAft>
          <a:spcPct val="0"/>
        </a:spcAft>
        <a:defRPr sz="3600">
          <a:solidFill>
            <a:srgbClr val="262626"/>
          </a:solidFill>
          <a:latin typeface="Century Gothic" panose="020B0502020202020204" pitchFamily="34" charset="0"/>
        </a:defRPr>
      </a:lvl2pPr>
      <a:lvl3pPr algn="l" defTabSz="457200" rtl="0" eaLnBrk="1" fontAlgn="base" hangingPunct="1">
        <a:spcBef>
          <a:spcPct val="0"/>
        </a:spcBef>
        <a:spcAft>
          <a:spcPct val="0"/>
        </a:spcAft>
        <a:defRPr sz="3600">
          <a:solidFill>
            <a:srgbClr val="262626"/>
          </a:solidFill>
          <a:latin typeface="Century Gothic" panose="020B0502020202020204" pitchFamily="34" charset="0"/>
        </a:defRPr>
      </a:lvl3pPr>
      <a:lvl4pPr algn="l" defTabSz="457200" rtl="0" eaLnBrk="1" fontAlgn="base" hangingPunct="1">
        <a:spcBef>
          <a:spcPct val="0"/>
        </a:spcBef>
        <a:spcAft>
          <a:spcPct val="0"/>
        </a:spcAft>
        <a:defRPr sz="3600">
          <a:solidFill>
            <a:srgbClr val="262626"/>
          </a:solidFill>
          <a:latin typeface="Century Gothic" panose="020B0502020202020204" pitchFamily="34" charset="0"/>
        </a:defRPr>
      </a:lvl4pPr>
      <a:lvl5pPr algn="l" defTabSz="457200" rtl="0" eaLnBrk="1" fontAlgn="base" hangingPunct="1">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568" y="1268760"/>
            <a:ext cx="8022167" cy="1073150"/>
          </a:xfrm>
        </p:spPr>
        <p:txBody>
          <a:bodyPr>
            <a:noAutofit/>
          </a:bodyPr>
          <a:lstStyle/>
          <a:p>
            <a:br>
              <a:rPr lang="en-US" sz="2800" dirty="0"/>
            </a:br>
            <a:r>
              <a:rPr lang="en-US" sz="2800" b="1" dirty="0" err="1"/>
              <a:t>Analyse</a:t>
            </a:r>
            <a:r>
              <a:rPr lang="en-US" sz="2800" b="1" dirty="0"/>
              <a:t> the product design/structure of different medical schemes to evaluate the benefits of each scheme - Apply the law of contract to insurance</a:t>
            </a:r>
            <a:endParaRPr lang="en-US" sz="2800" dirty="0"/>
          </a:p>
        </p:txBody>
      </p:sp>
      <p:sp>
        <p:nvSpPr>
          <p:cNvPr id="3" name="Content Placeholder 2"/>
          <p:cNvSpPr>
            <a:spLocks noGrp="1"/>
          </p:cNvSpPr>
          <p:nvPr>
            <p:ph idx="1"/>
          </p:nvPr>
        </p:nvSpPr>
        <p:spPr>
          <a:xfrm>
            <a:off x="1136576" y="3704872"/>
            <a:ext cx="6984793" cy="3153128"/>
          </a:xfrm>
        </p:spPr>
        <p:txBody>
          <a:bodyPr>
            <a:normAutofit/>
          </a:bodyPr>
          <a:lstStyle/>
          <a:p>
            <a:pPr marL="0" indent="0">
              <a:buNone/>
            </a:pPr>
            <a:r>
              <a:rPr lang="en-US" dirty="0"/>
              <a:t>Unit Standard No: </a:t>
            </a:r>
            <a:r>
              <a:rPr lang="en-US" b="1" dirty="0"/>
              <a:t>242567</a:t>
            </a:r>
            <a:br>
              <a:rPr lang="en-US" b="1" dirty="0"/>
            </a:br>
            <a:endParaRPr lang="en-US" b="1" dirty="0"/>
          </a:p>
          <a:p>
            <a:pPr marL="0" indent="0">
              <a:buNone/>
            </a:pPr>
            <a:r>
              <a:rPr lang="en-US" dirty="0"/>
              <a:t>Unit Standard Credits: 5</a:t>
            </a:r>
            <a:br>
              <a:rPr lang="en-US" b="1" dirty="0"/>
            </a:br>
            <a:r>
              <a:rPr lang="en-US" dirty="0"/>
              <a:t> </a:t>
            </a:r>
          </a:p>
        </p:txBody>
      </p:sp>
      <p:pic>
        <p:nvPicPr>
          <p:cNvPr id="4" name="Picture 3">
            <a:extLst>
              <a:ext uri="{FF2B5EF4-FFF2-40B4-BE49-F238E27FC236}">
                <a16:creationId xmlns:a16="http://schemas.microsoft.com/office/drawing/2014/main" id="{CFD685CB-041A-884B-832D-C71394983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735" y="5296661"/>
            <a:ext cx="1651000" cy="1270000"/>
          </a:xfrm>
          <a:prstGeom prst="rect">
            <a:avLst/>
          </a:prstGeom>
        </p:spPr>
      </p:pic>
    </p:spTree>
    <p:extLst>
      <p:ext uri="{BB962C8B-B14F-4D97-AF65-F5344CB8AC3E}">
        <p14:creationId xmlns:p14="http://schemas.microsoft.com/office/powerpoint/2010/main" val="2363534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20C1-8525-FF4A-B4F5-44A42A1896A1}"/>
              </a:ext>
            </a:extLst>
          </p:cNvPr>
          <p:cNvSpPr>
            <a:spLocks noGrp="1"/>
          </p:cNvSpPr>
          <p:nvPr>
            <p:ph type="title"/>
          </p:nvPr>
        </p:nvSpPr>
        <p:spPr>
          <a:xfrm>
            <a:off x="992560" y="1340768"/>
            <a:ext cx="7138299" cy="1280890"/>
          </a:xfrm>
        </p:spPr>
        <p:txBody>
          <a:bodyPr/>
          <a:lstStyle/>
          <a:p>
            <a:r>
              <a:rPr lang="en-US" dirty="0">
                <a:solidFill>
                  <a:srgbClr val="000000"/>
                </a:solidFill>
                <a:latin typeface="Calibri" panose="020F0502020204030204" pitchFamily="34" charset="0"/>
              </a:rPr>
              <a:t>Medical Scheme     vs.</a:t>
            </a:r>
            <a:endParaRPr lang="en-US" dirty="0"/>
          </a:p>
        </p:txBody>
      </p:sp>
      <p:sp>
        <p:nvSpPr>
          <p:cNvPr id="3" name="Content Placeholder 2">
            <a:extLst>
              <a:ext uri="{FF2B5EF4-FFF2-40B4-BE49-F238E27FC236}">
                <a16:creationId xmlns:a16="http://schemas.microsoft.com/office/drawing/2014/main" id="{ECBE0A3D-C311-D542-993C-67D0BEC867FC}"/>
              </a:ext>
            </a:extLst>
          </p:cNvPr>
          <p:cNvSpPr>
            <a:spLocks noGrp="1"/>
          </p:cNvSpPr>
          <p:nvPr>
            <p:ph idx="1"/>
          </p:nvPr>
        </p:nvSpPr>
        <p:spPr>
          <a:xfrm>
            <a:off x="992560" y="1916832"/>
            <a:ext cx="4320480" cy="2914270"/>
          </a:xfrm>
        </p:spPr>
        <p:txBody>
          <a:bodyPr/>
          <a:lstStyle/>
          <a:p>
            <a:pPr marL="0" indent="0">
              <a:buNone/>
            </a:pPr>
            <a:r>
              <a:rPr lang="en-US" sz="1400" dirty="0">
                <a:solidFill>
                  <a:srgbClr val="000000"/>
                </a:solidFill>
                <a:latin typeface="Calibri" panose="020F0502020204030204" pitchFamily="34" charset="0"/>
              </a:rPr>
              <a:t>	 	</a:t>
            </a:r>
          </a:p>
          <a:p>
            <a:pPr>
              <a:buFont typeface="+mj-lt"/>
              <a:buAutoNum type="arabicPeriod"/>
            </a:pPr>
            <a:r>
              <a:rPr lang="en-US" sz="1400" dirty="0">
                <a:solidFill>
                  <a:srgbClr val="000000"/>
                </a:solidFill>
                <a:latin typeface="Calibri" panose="020F0502020204030204" pitchFamily="34" charset="0"/>
              </a:rPr>
              <a:t>Pay for eligible medical procedures on an indemnity basis. This means that when you incur a medical cost, the scheme will pay the cost – or a portion thereof. </a:t>
            </a:r>
          </a:p>
          <a:p>
            <a:pPr>
              <a:buFont typeface="+mj-lt"/>
              <a:buAutoNum type="arabicPeriod"/>
            </a:pPr>
            <a:r>
              <a:rPr lang="en-US" sz="1400" dirty="0">
                <a:solidFill>
                  <a:srgbClr val="000000"/>
                </a:solidFill>
                <a:latin typeface="Calibri" panose="020F0502020204030204" pitchFamily="34" charset="0"/>
              </a:rPr>
              <a:t>Will NOT pay out on diagnosis of a condition – only if there is proof of services rendered. </a:t>
            </a:r>
          </a:p>
          <a:p>
            <a:pPr>
              <a:buFont typeface="+mj-lt"/>
              <a:buAutoNum type="arabicPeriod"/>
            </a:pPr>
            <a:r>
              <a:rPr lang="en-US" sz="1400" dirty="0">
                <a:solidFill>
                  <a:srgbClr val="000000"/>
                </a:solidFill>
                <a:latin typeface="Calibri" panose="020F0502020204030204" pitchFamily="34" charset="0"/>
              </a:rPr>
              <a:t>The client is obligated to use the monies toward medical expenses – mostly the medical scheme pays the service provider. </a:t>
            </a:r>
          </a:p>
          <a:p>
            <a:pPr>
              <a:buFont typeface="+mj-lt"/>
              <a:buAutoNum type="arabicPeriod"/>
            </a:pPr>
            <a:r>
              <a:rPr lang="en-US" sz="1400" dirty="0">
                <a:solidFill>
                  <a:srgbClr val="000000"/>
                </a:solidFill>
                <a:latin typeface="Calibri" panose="020F0502020204030204" pitchFamily="34" charset="0"/>
              </a:rPr>
              <a:t>Payment can be made either to the member or the service provider (e.g. doctor or hospital) 	</a:t>
            </a:r>
          </a:p>
          <a:p>
            <a:pPr>
              <a:buFont typeface="+mj-lt"/>
              <a:buAutoNum type="arabicPeriod"/>
            </a:pPr>
            <a:r>
              <a:rPr lang="en-US" sz="1400" dirty="0">
                <a:solidFill>
                  <a:srgbClr val="000000"/>
                </a:solidFill>
                <a:latin typeface="Calibri" panose="020F0502020204030204" pitchFamily="34" charset="0"/>
              </a:rPr>
              <a:t> The medical scheme will pay out whatever the limit of the specific medical plan is, e.g. if hospitalization is covered for R300 000 per year, the medical scheme will pay the hospital bills up to that amount. </a:t>
            </a:r>
          </a:p>
          <a:p>
            <a:pPr marL="0" indent="0">
              <a:buNone/>
            </a:pPr>
            <a:endParaRPr lang="en-US" sz="1400" dirty="0"/>
          </a:p>
        </p:txBody>
      </p:sp>
      <p:sp>
        <p:nvSpPr>
          <p:cNvPr id="5" name="Rectangle 4">
            <a:extLst>
              <a:ext uri="{FF2B5EF4-FFF2-40B4-BE49-F238E27FC236}">
                <a16:creationId xmlns:a16="http://schemas.microsoft.com/office/drawing/2014/main" id="{C3C5B64E-156A-EC4C-B7C4-392CE1050592}"/>
              </a:ext>
            </a:extLst>
          </p:cNvPr>
          <p:cNvSpPr/>
          <p:nvPr/>
        </p:nvSpPr>
        <p:spPr>
          <a:xfrm>
            <a:off x="5538638" y="2276872"/>
            <a:ext cx="4231880" cy="3785652"/>
          </a:xfrm>
          <a:prstGeom prst="rect">
            <a:avLst/>
          </a:prstGeom>
        </p:spPr>
        <p:txBody>
          <a:bodyPr wrap="square">
            <a:spAutoFit/>
          </a:bodyPr>
          <a:lstStyle/>
          <a:p>
            <a:pPr marL="342900" indent="-342900">
              <a:buFont typeface="+mj-lt"/>
              <a:buAutoNum type="arabicPeriod"/>
            </a:pPr>
            <a:r>
              <a:rPr lang="en-US" sz="1200" dirty="0"/>
              <a:t>Pay an insured amount (as specified in the insurance contract for a specific medical procedure or condition or illness). </a:t>
            </a:r>
          </a:p>
          <a:p>
            <a:pPr marL="342900" indent="-342900">
              <a:buFont typeface="+mj-lt"/>
              <a:buAutoNum type="arabicPeriod"/>
            </a:pPr>
            <a:endParaRPr lang="en-US" sz="1200" dirty="0"/>
          </a:p>
          <a:p>
            <a:pPr marL="342900" indent="-342900">
              <a:buFont typeface="+mj-lt"/>
              <a:buAutoNum type="arabicPeriod"/>
            </a:pPr>
            <a:r>
              <a:rPr lang="en-US" sz="1200" dirty="0"/>
              <a:t>Will pay out even if the member has not incurred any costs, e.g. the insured is diagnosed with cancer, the insurance will pay out whether he decides to use the money for treatment or not. </a:t>
            </a:r>
          </a:p>
          <a:p>
            <a:pPr marL="342900" indent="-342900">
              <a:buFont typeface="+mj-lt"/>
              <a:buAutoNum type="arabicPeriod"/>
            </a:pPr>
            <a:endParaRPr lang="en-US" sz="1200" dirty="0"/>
          </a:p>
          <a:p>
            <a:pPr marL="342900" indent="-342900">
              <a:buFont typeface="+mj-lt"/>
              <a:buAutoNum type="arabicPeriod"/>
            </a:pPr>
            <a:r>
              <a:rPr lang="en-US" sz="1200" dirty="0"/>
              <a:t>The client is under no obligation to actually use the monies toward medical costs. </a:t>
            </a:r>
          </a:p>
          <a:p>
            <a:pPr marL="342900" indent="-342900">
              <a:buFont typeface="+mj-lt"/>
              <a:buAutoNum type="arabicPeriod"/>
            </a:pPr>
            <a:endParaRPr lang="en-US" sz="1200" dirty="0"/>
          </a:p>
          <a:p>
            <a:pPr marL="342900" indent="-342900">
              <a:buFont typeface="+mj-lt"/>
              <a:buAutoNum type="arabicPeriod"/>
            </a:pPr>
            <a:r>
              <a:rPr lang="en-US" sz="1200" dirty="0"/>
              <a:t>Payment is always made directly to the insured individual. </a:t>
            </a:r>
          </a:p>
          <a:p>
            <a:pPr marL="342900" indent="-342900">
              <a:buFont typeface="+mj-lt"/>
              <a:buAutoNum type="arabicPeriod"/>
            </a:pPr>
            <a:endParaRPr lang="en-US" sz="1200" dirty="0"/>
          </a:p>
          <a:p>
            <a:pPr marL="342900" indent="-342900">
              <a:buFont typeface="+mj-lt"/>
              <a:buAutoNum type="arabicPeriod"/>
            </a:pPr>
            <a:r>
              <a:rPr lang="en-US" sz="1200" dirty="0"/>
              <a:t>The insurance product will only pay the amount as specified in the insurance contract. It must be understood that an amount so paid is NOT the payment or reimbursement of actual costs incurred. </a:t>
            </a:r>
          </a:p>
        </p:txBody>
      </p:sp>
      <p:sp>
        <p:nvSpPr>
          <p:cNvPr id="6" name="Title 1">
            <a:extLst>
              <a:ext uri="{FF2B5EF4-FFF2-40B4-BE49-F238E27FC236}">
                <a16:creationId xmlns:a16="http://schemas.microsoft.com/office/drawing/2014/main" id="{DA3144B2-BBD7-2B46-A893-48452D66339E}"/>
              </a:ext>
            </a:extLst>
          </p:cNvPr>
          <p:cNvSpPr txBox="1">
            <a:spLocks/>
          </p:cNvSpPr>
          <p:nvPr/>
        </p:nvSpPr>
        <p:spPr bwMode="auto">
          <a:xfrm>
            <a:off x="5378021" y="1340768"/>
            <a:ext cx="7138299" cy="128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3600" kern="1200">
                <a:solidFill>
                  <a:srgbClr val="262626"/>
                </a:solidFill>
                <a:latin typeface="+mj-lt"/>
                <a:ea typeface="+mj-ea"/>
                <a:cs typeface="+mj-cs"/>
              </a:defRPr>
            </a:lvl1pPr>
            <a:lvl2pPr algn="l" defTabSz="457200" rtl="0" eaLnBrk="1" fontAlgn="base" hangingPunct="1">
              <a:spcBef>
                <a:spcPct val="0"/>
              </a:spcBef>
              <a:spcAft>
                <a:spcPct val="0"/>
              </a:spcAft>
              <a:defRPr sz="3600">
                <a:solidFill>
                  <a:srgbClr val="262626"/>
                </a:solidFill>
                <a:latin typeface="Century Gothic" panose="020B0502020202020204" pitchFamily="34" charset="0"/>
              </a:defRPr>
            </a:lvl2pPr>
            <a:lvl3pPr algn="l" defTabSz="457200" rtl="0" eaLnBrk="1" fontAlgn="base" hangingPunct="1">
              <a:spcBef>
                <a:spcPct val="0"/>
              </a:spcBef>
              <a:spcAft>
                <a:spcPct val="0"/>
              </a:spcAft>
              <a:defRPr sz="3600">
                <a:solidFill>
                  <a:srgbClr val="262626"/>
                </a:solidFill>
                <a:latin typeface="Century Gothic" panose="020B0502020202020204" pitchFamily="34" charset="0"/>
              </a:defRPr>
            </a:lvl3pPr>
            <a:lvl4pPr algn="l" defTabSz="457200" rtl="0" eaLnBrk="1" fontAlgn="base" hangingPunct="1">
              <a:spcBef>
                <a:spcPct val="0"/>
              </a:spcBef>
              <a:spcAft>
                <a:spcPct val="0"/>
              </a:spcAft>
              <a:defRPr sz="3600">
                <a:solidFill>
                  <a:srgbClr val="262626"/>
                </a:solidFill>
                <a:latin typeface="Century Gothic" panose="020B0502020202020204" pitchFamily="34" charset="0"/>
              </a:defRPr>
            </a:lvl4pPr>
            <a:lvl5pPr algn="l" defTabSz="457200" rtl="0" eaLnBrk="1" fontAlgn="base" hangingPunct="1">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0000"/>
                </a:solidFill>
                <a:latin typeface="Calibri" panose="020F0502020204030204" pitchFamily="34" charset="0"/>
              </a:rPr>
              <a:t>Medical Insurance</a:t>
            </a:r>
            <a:endParaRPr lang="en-US" dirty="0"/>
          </a:p>
        </p:txBody>
      </p:sp>
    </p:spTree>
    <p:extLst>
      <p:ext uri="{BB962C8B-B14F-4D97-AF65-F5344CB8AC3E}">
        <p14:creationId xmlns:p14="http://schemas.microsoft.com/office/powerpoint/2010/main" val="4005475089"/>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616" y="548680"/>
            <a:ext cx="7138299" cy="1280890"/>
          </a:xfrm>
        </p:spPr>
        <p:txBody>
          <a:bodyPr/>
          <a:lstStyle/>
          <a:p>
            <a:r>
              <a:rPr lang="en-US" dirty="0"/>
              <a:t>Impact of the National Health Policy </a:t>
            </a:r>
          </a:p>
        </p:txBody>
      </p:sp>
      <p:sp>
        <p:nvSpPr>
          <p:cNvPr id="3" name="Content Placeholder 2"/>
          <p:cNvSpPr>
            <a:spLocks noGrp="1"/>
          </p:cNvSpPr>
          <p:nvPr>
            <p:ph idx="1"/>
          </p:nvPr>
        </p:nvSpPr>
        <p:spPr>
          <a:xfrm>
            <a:off x="1496616" y="1916832"/>
            <a:ext cx="8550804" cy="4059534"/>
          </a:xfrm>
        </p:spPr>
        <p:txBody>
          <a:bodyPr>
            <a:normAutofit fontScale="92500" lnSpcReduction="20000"/>
          </a:bodyPr>
          <a:lstStyle/>
          <a:p>
            <a:r>
              <a:rPr lang="en-US" dirty="0"/>
              <a:t>T</a:t>
            </a:r>
            <a:r>
              <a:rPr lang="en-US" i="1" dirty="0"/>
              <a:t>o improve access to quality healthcare services for the whole population and to provide financial risk protection against health-related catastrophic expenditures. </a:t>
            </a:r>
          </a:p>
          <a:p>
            <a:r>
              <a:rPr lang="en-US" i="1" dirty="0"/>
              <a:t>The purpose of the National Health Act is to unite the various elements of the national health system in a common goal to actively promote and improve the national health system in South Africa</a:t>
            </a:r>
          </a:p>
          <a:p>
            <a:r>
              <a:rPr lang="en-US" i="1" dirty="0"/>
              <a:t>The objectives of the National Health Policy include:</a:t>
            </a:r>
            <a:endParaRPr lang="en-US" dirty="0"/>
          </a:p>
          <a:p>
            <a:pPr lvl="1"/>
            <a:r>
              <a:rPr lang="en-US" i="1" dirty="0"/>
              <a:t>To improve access to quality health services for all South Africans, irrespective of whether they are employed or not</a:t>
            </a:r>
            <a:r>
              <a:rPr lang="en-US" dirty="0"/>
              <a:t> </a:t>
            </a:r>
          </a:p>
          <a:p>
            <a:pPr lvl="1"/>
            <a:r>
              <a:rPr lang="en-US" i="1" dirty="0"/>
              <a:t>To pool risks and funds so that equity and social solidarity will be achieved through the creation of a single fund</a:t>
            </a:r>
            <a:endParaRPr lang="en-US" dirty="0"/>
          </a:p>
          <a:p>
            <a:pPr lvl="1"/>
            <a:r>
              <a:rPr lang="en-US" i="1" dirty="0"/>
              <a:t>To procure services on behalf of the entire population and efficiently </a:t>
            </a:r>
            <a:r>
              <a:rPr lang="en-US" i="1" dirty="0" err="1"/>
              <a:t>mobilise</a:t>
            </a:r>
            <a:r>
              <a:rPr lang="en-US" i="1" dirty="0"/>
              <a:t> and control key financial resources√</a:t>
            </a:r>
            <a:endParaRPr lang="en-US" dirty="0"/>
          </a:p>
          <a:p>
            <a:pPr lvl="1"/>
            <a:r>
              <a:rPr lang="en-US" i="1" dirty="0"/>
              <a:t>To strengthen the under-resourced and strained public sector so as to improve health systems performance</a:t>
            </a:r>
          </a:p>
        </p:txBody>
      </p:sp>
      <p:pic>
        <p:nvPicPr>
          <p:cNvPr id="4" name="Picture 3">
            <a:extLst>
              <a:ext uri="{FF2B5EF4-FFF2-40B4-BE49-F238E27FC236}">
                <a16:creationId xmlns:a16="http://schemas.microsoft.com/office/drawing/2014/main" id="{DD864D6D-6CFD-6849-AA36-3F7FA7B64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336" y="5588000"/>
            <a:ext cx="1651000" cy="1270000"/>
          </a:xfrm>
          <a:prstGeom prst="rect">
            <a:avLst/>
          </a:prstGeom>
        </p:spPr>
      </p:pic>
    </p:spTree>
    <p:extLst>
      <p:ext uri="{BB962C8B-B14F-4D97-AF65-F5344CB8AC3E}">
        <p14:creationId xmlns:p14="http://schemas.microsoft.com/office/powerpoint/2010/main" val="2577564284"/>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17FC2E-97E9-4641-909A-0176BC6F5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5588000"/>
            <a:ext cx="1651000" cy="1270000"/>
          </a:xfrm>
          <a:prstGeom prst="rect">
            <a:avLst/>
          </a:prstGeom>
        </p:spPr>
      </p:pic>
      <p:sp>
        <p:nvSpPr>
          <p:cNvPr id="2" name="Title 1"/>
          <p:cNvSpPr>
            <a:spLocks noGrp="1"/>
          </p:cNvSpPr>
          <p:nvPr>
            <p:ph type="title"/>
          </p:nvPr>
        </p:nvSpPr>
        <p:spPr>
          <a:xfrm>
            <a:off x="1496616" y="621362"/>
            <a:ext cx="7560840" cy="1280890"/>
          </a:xfrm>
        </p:spPr>
        <p:txBody>
          <a:bodyPr/>
          <a:lstStyle/>
          <a:p>
            <a:r>
              <a:rPr lang="en-US" dirty="0"/>
              <a:t>Financial limitations on decisions about product design</a:t>
            </a:r>
          </a:p>
        </p:txBody>
      </p:sp>
      <p:sp>
        <p:nvSpPr>
          <p:cNvPr id="3" name="Content Placeholder 2"/>
          <p:cNvSpPr>
            <a:spLocks noGrp="1"/>
          </p:cNvSpPr>
          <p:nvPr>
            <p:ph idx="1"/>
          </p:nvPr>
        </p:nvSpPr>
        <p:spPr>
          <a:xfrm>
            <a:off x="1555222" y="1902252"/>
            <a:ext cx="8350778" cy="3816646"/>
          </a:xfrm>
        </p:spPr>
        <p:txBody>
          <a:bodyPr>
            <a:noAutofit/>
          </a:bodyPr>
          <a:lstStyle/>
          <a:p>
            <a:pPr marL="0" indent="0">
              <a:buNone/>
            </a:pPr>
            <a:r>
              <a:rPr lang="en-US" sz="1950" i="1" dirty="0"/>
              <a:t>The system of health treatment is such that it is sometimes difficult to ensure that cost increases are genuine</a:t>
            </a:r>
          </a:p>
          <a:p>
            <a:r>
              <a:rPr lang="en-US" sz="1950" i="1" dirty="0"/>
              <a:t>There is often pressure on them to make 100% sure that the treatment is totally successful, since patients would otherwise have cause for complaint.</a:t>
            </a:r>
          </a:p>
          <a:p>
            <a:r>
              <a:rPr lang="en-US" sz="1950" i="1" dirty="0"/>
              <a:t>A practitioner should seek to “get as much out of the patient as possible”. </a:t>
            </a:r>
          </a:p>
          <a:p>
            <a:r>
              <a:rPr lang="en-US" sz="1950" i="1" dirty="0"/>
              <a:t>With the general lack of medical knowledge on the part of most patients </a:t>
            </a:r>
            <a:r>
              <a:rPr lang="en-US" sz="1950" b="1" i="1" dirty="0"/>
              <a:t>over-treatment is a definite possibility,</a:t>
            </a:r>
            <a:r>
              <a:rPr lang="en-US" sz="1950" i="1" dirty="0"/>
              <a:t> since the matter is really out of the patient’s hands and mostly paid for by the medical aid.</a:t>
            </a:r>
            <a:endParaRPr lang="en-US" sz="1950" dirty="0"/>
          </a:p>
          <a:p>
            <a:r>
              <a:rPr lang="en-US" sz="1950" i="1" dirty="0"/>
              <a:t>There is a need to maintain a balance between the care and the costs</a:t>
            </a:r>
            <a:endParaRPr lang="en-US" sz="1950" dirty="0"/>
          </a:p>
        </p:txBody>
      </p:sp>
    </p:spTree>
    <p:extLst>
      <p:ext uri="{BB962C8B-B14F-4D97-AF65-F5344CB8AC3E}">
        <p14:creationId xmlns:p14="http://schemas.microsoft.com/office/powerpoint/2010/main" val="1789288516"/>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624" y="620688"/>
            <a:ext cx="7138299" cy="1280890"/>
          </a:xfrm>
        </p:spPr>
        <p:txBody>
          <a:bodyPr/>
          <a:lstStyle/>
          <a:p>
            <a:r>
              <a:rPr lang="en-US" sz="3200" b="1" dirty="0" err="1"/>
              <a:t>Analysing</a:t>
            </a:r>
            <a:r>
              <a:rPr lang="en-US" sz="3200" b="1" dirty="0"/>
              <a:t> Financial Statements </a:t>
            </a:r>
            <a:r>
              <a:rPr lang="en-US" sz="3200" dirty="0"/>
              <a:t>of Medical Aid Scheme: </a:t>
            </a:r>
            <a:r>
              <a:rPr lang="en-US" sz="3200" b="1" dirty="0"/>
              <a:t>Benefits</a:t>
            </a:r>
          </a:p>
        </p:txBody>
      </p:sp>
      <p:sp>
        <p:nvSpPr>
          <p:cNvPr id="3" name="Content Placeholder 2"/>
          <p:cNvSpPr>
            <a:spLocks noGrp="1"/>
          </p:cNvSpPr>
          <p:nvPr>
            <p:ph idx="1"/>
          </p:nvPr>
        </p:nvSpPr>
        <p:spPr>
          <a:xfrm>
            <a:off x="1640632" y="2060848"/>
            <a:ext cx="7141317" cy="3777622"/>
          </a:xfrm>
        </p:spPr>
        <p:txBody>
          <a:bodyPr>
            <a:normAutofit/>
          </a:bodyPr>
          <a:lstStyle/>
          <a:p>
            <a:pPr marL="0" indent="0">
              <a:buNone/>
            </a:pPr>
            <a:r>
              <a:rPr lang="en-US" sz="1950" i="1" dirty="0" err="1"/>
              <a:t>Analysing</a:t>
            </a:r>
            <a:r>
              <a:rPr lang="en-US" sz="1950" i="1" dirty="0"/>
              <a:t> the income statement and balance sheet of a medical scheme will enable you to </a:t>
            </a:r>
            <a:r>
              <a:rPr lang="en-US" sz="1950" b="1" i="1" dirty="0"/>
              <a:t>identify financial limitations </a:t>
            </a:r>
            <a:r>
              <a:rPr lang="en-US" sz="1950" i="1" dirty="0"/>
              <a:t>on decisions about product design.  </a:t>
            </a:r>
          </a:p>
          <a:p>
            <a:r>
              <a:rPr lang="en-US" sz="1950" i="1" dirty="0"/>
              <a:t>You will be able to tell how much the scheme is generating as Income per year and how much it is spending </a:t>
            </a:r>
          </a:p>
          <a:p>
            <a:r>
              <a:rPr lang="en-US" sz="1950" i="1" dirty="0"/>
              <a:t>How much it own as assets and how much it owe in terms of liabilities. </a:t>
            </a:r>
            <a:endParaRPr lang="en-US" sz="1950" dirty="0"/>
          </a:p>
        </p:txBody>
      </p:sp>
      <p:pic>
        <p:nvPicPr>
          <p:cNvPr id="4" name="Picture 3">
            <a:extLst>
              <a:ext uri="{FF2B5EF4-FFF2-40B4-BE49-F238E27FC236}">
                <a16:creationId xmlns:a16="http://schemas.microsoft.com/office/drawing/2014/main" id="{F95E9195-7B9E-4D4E-9A16-3AF243E6A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449" y="5362740"/>
            <a:ext cx="1651000" cy="1270000"/>
          </a:xfrm>
          <a:prstGeom prst="rect">
            <a:avLst/>
          </a:prstGeom>
        </p:spPr>
      </p:pic>
    </p:spTree>
    <p:extLst>
      <p:ext uri="{BB962C8B-B14F-4D97-AF65-F5344CB8AC3E}">
        <p14:creationId xmlns:p14="http://schemas.microsoft.com/office/powerpoint/2010/main" val="2377088080"/>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648" y="620688"/>
            <a:ext cx="7138299" cy="1280890"/>
          </a:xfrm>
        </p:spPr>
        <p:txBody>
          <a:bodyPr/>
          <a:lstStyle/>
          <a:p>
            <a:r>
              <a:rPr lang="en-US" dirty="0"/>
              <a:t>Some of matters that affect product choice by clients</a:t>
            </a:r>
          </a:p>
        </p:txBody>
      </p:sp>
      <p:sp>
        <p:nvSpPr>
          <p:cNvPr id="3" name="Content Placeholder 2"/>
          <p:cNvSpPr>
            <a:spLocks noGrp="1"/>
          </p:cNvSpPr>
          <p:nvPr>
            <p:ph idx="1"/>
          </p:nvPr>
        </p:nvSpPr>
        <p:spPr>
          <a:xfrm>
            <a:off x="1784648" y="2132856"/>
            <a:ext cx="7141317" cy="3777622"/>
          </a:xfrm>
        </p:spPr>
        <p:txBody>
          <a:bodyPr>
            <a:normAutofit/>
          </a:bodyPr>
          <a:lstStyle/>
          <a:p>
            <a:pPr lvl="0"/>
            <a:r>
              <a:rPr lang="en-US" i="1" dirty="0"/>
              <a:t>Affordability or cost of the healthcare plan√</a:t>
            </a:r>
            <a:endParaRPr lang="en-US" dirty="0"/>
          </a:p>
          <a:p>
            <a:pPr lvl="0"/>
            <a:r>
              <a:rPr lang="en-US" i="1" dirty="0"/>
              <a:t>Benefit amounts for certain categories, e.g. a high annual amount for chronic medication√</a:t>
            </a:r>
            <a:endParaRPr lang="en-US" dirty="0"/>
          </a:p>
          <a:p>
            <a:pPr lvl="0"/>
            <a:r>
              <a:rPr lang="en-US" i="1" dirty="0"/>
              <a:t>The need for the benefits offered for the plan</a:t>
            </a:r>
            <a:endParaRPr lang="en-US" dirty="0"/>
          </a:p>
          <a:p>
            <a:pPr lvl="0"/>
            <a:r>
              <a:rPr lang="en-US" i="1" dirty="0"/>
              <a:t>Marketing of the healthcare plan√</a:t>
            </a:r>
            <a:r>
              <a:rPr lang="en-US" dirty="0"/>
              <a:t> </a:t>
            </a:r>
          </a:p>
          <a:p>
            <a:pPr lvl="0"/>
            <a:r>
              <a:rPr lang="en-US" i="1" dirty="0"/>
              <a:t>Additional benefits of the healthcare plan, e.g. cash back for every day in hospital etc</a:t>
            </a:r>
            <a:r>
              <a:rPr lang="en-US" dirty="0"/>
              <a:t>.</a:t>
            </a:r>
          </a:p>
          <a:p>
            <a:pPr marL="0" indent="0">
              <a:buNone/>
            </a:pPr>
            <a:endParaRPr lang="en-US" dirty="0"/>
          </a:p>
        </p:txBody>
      </p:sp>
      <p:pic>
        <p:nvPicPr>
          <p:cNvPr id="4" name="Picture 3">
            <a:extLst>
              <a:ext uri="{FF2B5EF4-FFF2-40B4-BE49-F238E27FC236}">
                <a16:creationId xmlns:a16="http://schemas.microsoft.com/office/drawing/2014/main" id="{387352B9-7505-AB4B-89EC-2C4000055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328" y="5275478"/>
            <a:ext cx="1651000" cy="1270000"/>
          </a:xfrm>
          <a:prstGeom prst="rect">
            <a:avLst/>
          </a:prstGeom>
        </p:spPr>
      </p:pic>
    </p:spTree>
    <p:extLst>
      <p:ext uri="{BB962C8B-B14F-4D97-AF65-F5344CB8AC3E}">
        <p14:creationId xmlns:p14="http://schemas.microsoft.com/office/powerpoint/2010/main" val="3072336469"/>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616" y="620688"/>
            <a:ext cx="8568952" cy="1073150"/>
          </a:xfrm>
        </p:spPr>
        <p:txBody>
          <a:bodyPr/>
          <a:lstStyle/>
          <a:p>
            <a:r>
              <a:rPr lang="en-US" i="1" dirty="0"/>
              <a:t>The factors influencing scheme member choice include, but are not limited to:</a:t>
            </a:r>
            <a:br>
              <a:rPr lang="en-US" dirty="0"/>
            </a:br>
            <a:endParaRPr lang="en-US" dirty="0"/>
          </a:p>
        </p:txBody>
      </p:sp>
      <p:sp>
        <p:nvSpPr>
          <p:cNvPr id="3" name="Content Placeholder 2"/>
          <p:cNvSpPr>
            <a:spLocks noGrp="1"/>
          </p:cNvSpPr>
          <p:nvPr>
            <p:ph idx="1"/>
          </p:nvPr>
        </p:nvSpPr>
        <p:spPr>
          <a:xfrm>
            <a:off x="1470967" y="2636912"/>
            <a:ext cx="7836428" cy="3153128"/>
          </a:xfrm>
        </p:spPr>
        <p:txBody>
          <a:bodyPr>
            <a:noAutofit/>
          </a:bodyPr>
          <a:lstStyle/>
          <a:p>
            <a:pPr lvl="0"/>
            <a:r>
              <a:rPr lang="en-US" sz="1300" i="1" dirty="0"/>
              <a:t>Does the medical aid scheme offer the type of medical aid plan I like? </a:t>
            </a:r>
            <a:endParaRPr lang="en-US" sz="1300" dirty="0"/>
          </a:p>
          <a:p>
            <a:pPr lvl="0"/>
            <a:r>
              <a:rPr lang="en-US" sz="1300" i="1" dirty="0"/>
              <a:t>Does the scheme offer plans that </a:t>
            </a:r>
            <a:r>
              <a:rPr lang="en-US" sz="1300" i="1" dirty="0" err="1"/>
              <a:t>i</a:t>
            </a:r>
            <a:r>
              <a:rPr lang="en-US" sz="1300" i="1" dirty="0"/>
              <a:t> can afford? Rates should be affordable, and increases should remain consistently low. </a:t>
            </a:r>
            <a:endParaRPr lang="en-US" sz="1300" dirty="0"/>
          </a:p>
          <a:p>
            <a:pPr lvl="0"/>
            <a:r>
              <a:rPr lang="en-US" sz="1300" i="1" dirty="0"/>
              <a:t>Does the scheme I am considering will cover for any existing medical ailments I may have? </a:t>
            </a:r>
            <a:endParaRPr lang="en-US" sz="1300" dirty="0"/>
          </a:p>
          <a:p>
            <a:pPr lvl="0"/>
            <a:r>
              <a:rPr lang="en-US" sz="1300" i="1" dirty="0"/>
              <a:t>Professional sports injuries</a:t>
            </a:r>
            <a:endParaRPr lang="en-US" sz="1300" dirty="0"/>
          </a:p>
          <a:p>
            <a:pPr lvl="0"/>
            <a:r>
              <a:rPr lang="en-US" sz="1300" i="1" dirty="0"/>
              <a:t>Cover for extreme sports</a:t>
            </a:r>
            <a:endParaRPr lang="en-US" sz="1300" dirty="0"/>
          </a:p>
          <a:p>
            <a:pPr lvl="0"/>
            <a:r>
              <a:rPr lang="en-US" sz="1300" i="1" dirty="0"/>
              <a:t>Contraception</a:t>
            </a:r>
            <a:endParaRPr lang="en-US" sz="1300" dirty="0"/>
          </a:p>
          <a:p>
            <a:pPr lvl="0"/>
            <a:r>
              <a:rPr lang="en-US" sz="1300" i="1" dirty="0"/>
              <a:t>Malaria </a:t>
            </a:r>
            <a:endParaRPr lang="en-US" sz="1300" dirty="0"/>
          </a:p>
          <a:p>
            <a:pPr lvl="0"/>
            <a:r>
              <a:rPr lang="en-US" sz="1300" i="1" dirty="0"/>
              <a:t>Hormone Replacement Therapy (HRT) </a:t>
            </a:r>
            <a:endParaRPr lang="en-US" sz="1300" dirty="0"/>
          </a:p>
          <a:p>
            <a:pPr lvl="0"/>
            <a:r>
              <a:rPr lang="en-US" sz="1300" i="1" dirty="0"/>
              <a:t>Designated service providers</a:t>
            </a:r>
          </a:p>
          <a:p>
            <a:pPr lvl="0"/>
            <a:r>
              <a:rPr lang="en-US" sz="1300" i="1" dirty="0"/>
              <a:t>Gap cover </a:t>
            </a:r>
            <a:endParaRPr lang="en-US" sz="1300" dirty="0"/>
          </a:p>
          <a:p>
            <a:pPr lvl="0"/>
            <a:r>
              <a:rPr lang="en-US" sz="1300" i="1" dirty="0"/>
              <a:t>Medical cover outside of South Africa. </a:t>
            </a:r>
            <a:endParaRPr lang="en-US" sz="1300" dirty="0"/>
          </a:p>
          <a:p>
            <a:pPr marL="0" indent="0">
              <a:buNone/>
            </a:pPr>
            <a:endParaRPr lang="en-US" sz="1300" dirty="0"/>
          </a:p>
          <a:p>
            <a:pPr marL="0" indent="0">
              <a:buNone/>
            </a:pPr>
            <a:endParaRPr lang="en-US" sz="1300" dirty="0"/>
          </a:p>
        </p:txBody>
      </p:sp>
      <p:pic>
        <p:nvPicPr>
          <p:cNvPr id="4" name="Picture 3">
            <a:extLst>
              <a:ext uri="{FF2B5EF4-FFF2-40B4-BE49-F238E27FC236}">
                <a16:creationId xmlns:a16="http://schemas.microsoft.com/office/drawing/2014/main" id="{AB6026A3-FD6F-1C45-A9B2-3C4D13904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328" y="5463114"/>
            <a:ext cx="1651000" cy="1270000"/>
          </a:xfrm>
          <a:prstGeom prst="rect">
            <a:avLst/>
          </a:prstGeom>
        </p:spPr>
      </p:pic>
    </p:spTree>
    <p:extLst>
      <p:ext uri="{BB962C8B-B14F-4D97-AF65-F5344CB8AC3E}">
        <p14:creationId xmlns:p14="http://schemas.microsoft.com/office/powerpoint/2010/main" val="1715606552"/>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13" y="548680"/>
            <a:ext cx="9289032" cy="1280890"/>
          </a:xfrm>
        </p:spPr>
        <p:txBody>
          <a:bodyPr/>
          <a:lstStyle/>
          <a:p>
            <a:r>
              <a:rPr lang="en-US" sz="2800" dirty="0"/>
              <a:t>Limitation in product design: Legislation and Government Healthcare Policy</a:t>
            </a:r>
          </a:p>
        </p:txBody>
      </p:sp>
      <p:sp>
        <p:nvSpPr>
          <p:cNvPr id="3" name="Content Placeholder 2"/>
          <p:cNvSpPr>
            <a:spLocks noGrp="1"/>
          </p:cNvSpPr>
          <p:nvPr>
            <p:ph idx="1"/>
          </p:nvPr>
        </p:nvSpPr>
        <p:spPr>
          <a:xfrm>
            <a:off x="1441313" y="1628800"/>
            <a:ext cx="8568952" cy="3947666"/>
          </a:xfrm>
        </p:spPr>
        <p:txBody>
          <a:bodyPr>
            <a:noAutofit/>
          </a:bodyPr>
          <a:lstStyle/>
          <a:p>
            <a:pPr marL="0" indent="0">
              <a:buNone/>
            </a:pPr>
            <a:r>
              <a:rPr lang="en-US" i="1" dirty="0"/>
              <a:t>The items listed below usually do not qualify for payment from insured benefits but may be payable from the Day-to-Day Cover or Individual Medical Savings Account if funds are available: </a:t>
            </a:r>
            <a:endParaRPr lang="en-US" dirty="0"/>
          </a:p>
          <a:p>
            <a:pPr marL="0" indent="0">
              <a:buNone/>
            </a:pPr>
            <a:r>
              <a:rPr lang="en-US" b="1" i="1" dirty="0"/>
              <a:t>Common Exclusions</a:t>
            </a:r>
            <a:endParaRPr lang="en-US" dirty="0"/>
          </a:p>
          <a:p>
            <a:pPr lvl="0"/>
            <a:r>
              <a:rPr lang="en-US" i="1" dirty="0"/>
              <a:t>Surgery and other procedures for the purpose of correcting refractive errors. </a:t>
            </a:r>
            <a:endParaRPr lang="en-US" dirty="0"/>
          </a:p>
          <a:p>
            <a:pPr lvl="0"/>
            <a:r>
              <a:rPr lang="en-US" i="1" dirty="0"/>
              <a:t>In-Vitro </a:t>
            </a:r>
            <a:r>
              <a:rPr lang="en-US" i="1" dirty="0" err="1"/>
              <a:t>Fertilisation</a:t>
            </a:r>
            <a:r>
              <a:rPr lang="en-US" i="1" dirty="0"/>
              <a:t> and Infertility treatment. </a:t>
            </a:r>
            <a:endParaRPr lang="en-US" dirty="0"/>
          </a:p>
          <a:p>
            <a:pPr lvl="0"/>
            <a:r>
              <a:rPr lang="en-US" i="1" dirty="0"/>
              <a:t>Treatment relating to sexual dysfunction. </a:t>
            </a:r>
            <a:endParaRPr lang="en-US" dirty="0"/>
          </a:p>
          <a:p>
            <a:pPr lvl="0"/>
            <a:r>
              <a:rPr lang="en-US" i="1" dirty="0"/>
              <a:t>Treatment relating to or forming part of Organ Transplants </a:t>
            </a:r>
            <a:endParaRPr lang="en-US" dirty="0"/>
          </a:p>
          <a:p>
            <a:pPr lvl="0"/>
            <a:r>
              <a:rPr lang="en-US" i="1" dirty="0"/>
              <a:t>Treatment for cosmetic purposes. </a:t>
            </a:r>
            <a:endParaRPr lang="en-US" dirty="0"/>
          </a:p>
          <a:p>
            <a:pPr lvl="0"/>
            <a:r>
              <a:rPr lang="en-US" i="1" dirty="0"/>
              <a:t>Treatment relating to or arising from participation in professional sporting activities. </a:t>
            </a:r>
            <a:endParaRPr lang="en-US" dirty="0"/>
          </a:p>
          <a:p>
            <a:pPr lvl="0"/>
            <a:r>
              <a:rPr lang="en-US" i="1" dirty="0"/>
              <a:t>Anti-alcohol and anti-smoking drugs </a:t>
            </a:r>
            <a:endParaRPr lang="en-US" dirty="0"/>
          </a:p>
          <a:p>
            <a:pPr lvl="0"/>
            <a:r>
              <a:rPr lang="en-US" i="1" dirty="0"/>
              <a:t>Obesity</a:t>
            </a:r>
            <a:endParaRPr lang="en-US" dirty="0"/>
          </a:p>
        </p:txBody>
      </p:sp>
      <p:pic>
        <p:nvPicPr>
          <p:cNvPr id="4" name="Picture 3">
            <a:extLst>
              <a:ext uri="{FF2B5EF4-FFF2-40B4-BE49-F238E27FC236}">
                <a16:creationId xmlns:a16="http://schemas.microsoft.com/office/drawing/2014/main" id="{0EAA6B7D-B0C3-1E48-8B48-D1F41D0AA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344" y="5568699"/>
            <a:ext cx="1651000" cy="1270000"/>
          </a:xfrm>
          <a:prstGeom prst="rect">
            <a:avLst/>
          </a:prstGeom>
        </p:spPr>
      </p:pic>
    </p:spTree>
    <p:extLst>
      <p:ext uri="{BB962C8B-B14F-4D97-AF65-F5344CB8AC3E}">
        <p14:creationId xmlns:p14="http://schemas.microsoft.com/office/powerpoint/2010/main" val="3251302573"/>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616" y="595881"/>
            <a:ext cx="7138299" cy="1280890"/>
          </a:xfrm>
        </p:spPr>
        <p:txBody>
          <a:bodyPr/>
          <a:lstStyle/>
          <a:p>
            <a:r>
              <a:rPr lang="en-US" dirty="0"/>
              <a:t>Medical Schemes Act</a:t>
            </a:r>
          </a:p>
        </p:txBody>
      </p:sp>
      <p:sp>
        <p:nvSpPr>
          <p:cNvPr id="3" name="Content Placeholder 2"/>
          <p:cNvSpPr>
            <a:spLocks noGrp="1"/>
          </p:cNvSpPr>
          <p:nvPr>
            <p:ph idx="1"/>
          </p:nvPr>
        </p:nvSpPr>
        <p:spPr>
          <a:xfrm>
            <a:off x="1618071" y="1556792"/>
            <a:ext cx="6984793" cy="3153128"/>
          </a:xfrm>
        </p:spPr>
        <p:txBody>
          <a:bodyPr/>
          <a:lstStyle/>
          <a:p>
            <a:pPr marL="0" indent="0">
              <a:buNone/>
            </a:pPr>
            <a:r>
              <a:rPr lang="en-US" dirty="0"/>
              <a:t>Refer to page 14 (Learner Guide)</a:t>
            </a:r>
          </a:p>
          <a:p>
            <a:r>
              <a:rPr lang="en-US" dirty="0"/>
              <a:t>Registration of medical aid scheme</a:t>
            </a:r>
          </a:p>
          <a:p>
            <a:r>
              <a:rPr lang="en-US" dirty="0"/>
              <a:t>Prescribed minimum benefits</a:t>
            </a:r>
          </a:p>
          <a:p>
            <a:r>
              <a:rPr lang="en-US" dirty="0"/>
              <a:t>Limits on benefits</a:t>
            </a:r>
          </a:p>
          <a:p>
            <a:r>
              <a:rPr lang="en-US" dirty="0"/>
              <a:t>Conditions to be complied with by brokers</a:t>
            </a:r>
          </a:p>
        </p:txBody>
      </p:sp>
      <p:pic>
        <p:nvPicPr>
          <p:cNvPr id="4" name="Picture 3">
            <a:extLst>
              <a:ext uri="{FF2B5EF4-FFF2-40B4-BE49-F238E27FC236}">
                <a16:creationId xmlns:a16="http://schemas.microsoft.com/office/drawing/2014/main" id="{E601851C-BD8E-C244-94DD-514420509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364" y="5445224"/>
            <a:ext cx="1651000" cy="1270000"/>
          </a:xfrm>
          <a:prstGeom prst="rect">
            <a:avLst/>
          </a:prstGeom>
        </p:spPr>
      </p:pic>
    </p:spTree>
    <p:extLst>
      <p:ext uri="{BB962C8B-B14F-4D97-AF65-F5344CB8AC3E}">
        <p14:creationId xmlns:p14="http://schemas.microsoft.com/office/powerpoint/2010/main" val="3521207925"/>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Management</a:t>
            </a:r>
          </a:p>
        </p:txBody>
      </p:sp>
      <p:sp>
        <p:nvSpPr>
          <p:cNvPr id="3" name="Content Placeholder 2"/>
          <p:cNvSpPr>
            <a:spLocks noGrp="1"/>
          </p:cNvSpPr>
          <p:nvPr>
            <p:ph idx="1"/>
          </p:nvPr>
        </p:nvSpPr>
        <p:spPr>
          <a:xfrm>
            <a:off x="2107302" y="1700808"/>
            <a:ext cx="7141317" cy="3777622"/>
          </a:xfrm>
        </p:spPr>
        <p:txBody>
          <a:bodyPr/>
          <a:lstStyle/>
          <a:p>
            <a:r>
              <a:rPr lang="en-ZA" dirty="0"/>
              <a:t>Disease management is the concept of reducing healthcare costs and/or improving quality of life for individuals with chronic disease conditions by preventing or minimizing the effects of a disease, usually a chronic condition, through integrative care </a:t>
            </a:r>
          </a:p>
          <a:p>
            <a:pPr marL="0" indent="0">
              <a:buNone/>
            </a:pPr>
            <a:endParaRPr lang="en-US" dirty="0"/>
          </a:p>
        </p:txBody>
      </p:sp>
      <p:pic>
        <p:nvPicPr>
          <p:cNvPr id="4" name="Picture 3">
            <a:extLst>
              <a:ext uri="{FF2B5EF4-FFF2-40B4-BE49-F238E27FC236}">
                <a16:creationId xmlns:a16="http://schemas.microsoft.com/office/drawing/2014/main" id="{909F9817-A955-B54F-A447-294F21331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328" y="5448542"/>
            <a:ext cx="1651000" cy="1270000"/>
          </a:xfrm>
          <a:prstGeom prst="rect">
            <a:avLst/>
          </a:prstGeom>
        </p:spPr>
      </p:pic>
    </p:spTree>
    <p:extLst>
      <p:ext uri="{BB962C8B-B14F-4D97-AF65-F5344CB8AC3E}">
        <p14:creationId xmlns:p14="http://schemas.microsoft.com/office/powerpoint/2010/main" val="88554558"/>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20A3-9B99-684A-919C-4132B9B4C4E4}"/>
              </a:ext>
            </a:extLst>
          </p:cNvPr>
          <p:cNvSpPr>
            <a:spLocks noGrp="1"/>
          </p:cNvSpPr>
          <p:nvPr>
            <p:ph type="title"/>
          </p:nvPr>
        </p:nvSpPr>
        <p:spPr/>
        <p:txBody>
          <a:bodyPr/>
          <a:lstStyle/>
          <a:p>
            <a:r>
              <a:rPr lang="en-US" dirty="0"/>
              <a:t>Impact of Wellness on health and medical aid schemes</a:t>
            </a:r>
          </a:p>
        </p:txBody>
      </p:sp>
      <p:pic>
        <p:nvPicPr>
          <p:cNvPr id="4" name="Picture 3">
            <a:extLst>
              <a:ext uri="{FF2B5EF4-FFF2-40B4-BE49-F238E27FC236}">
                <a16:creationId xmlns:a16="http://schemas.microsoft.com/office/drawing/2014/main" id="{8D85EF00-54F0-0946-820C-A18176896D25}"/>
              </a:ext>
            </a:extLst>
          </p:cNvPr>
          <p:cNvPicPr>
            <a:picLocks noChangeAspect="1"/>
          </p:cNvPicPr>
          <p:nvPr/>
        </p:nvPicPr>
        <p:blipFill rotWithShape="1">
          <a:blip r:embed="rId2"/>
          <a:srcRect t="10170" b="4312"/>
          <a:stretch/>
        </p:blipFill>
        <p:spPr>
          <a:xfrm>
            <a:off x="2107302" y="1934507"/>
            <a:ext cx="7128792" cy="4539442"/>
          </a:xfrm>
          <a:prstGeom prst="rect">
            <a:avLst/>
          </a:prstGeom>
        </p:spPr>
      </p:pic>
    </p:spTree>
    <p:extLst>
      <p:ext uri="{BB962C8B-B14F-4D97-AF65-F5344CB8AC3E}">
        <p14:creationId xmlns:p14="http://schemas.microsoft.com/office/powerpoint/2010/main" val="3313030237"/>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632" y="615233"/>
            <a:ext cx="7138299" cy="1280890"/>
          </a:xfrm>
        </p:spPr>
        <p:txBody>
          <a:bodyPr/>
          <a:lstStyle/>
          <a:p>
            <a:r>
              <a:rPr lang="en-US" dirty="0"/>
              <a:t>Medical aid scheme	- Introduction</a:t>
            </a:r>
          </a:p>
        </p:txBody>
      </p:sp>
      <p:sp>
        <p:nvSpPr>
          <p:cNvPr id="3" name="Content Placeholder 2"/>
          <p:cNvSpPr>
            <a:spLocks noGrp="1"/>
          </p:cNvSpPr>
          <p:nvPr>
            <p:ph idx="1"/>
          </p:nvPr>
        </p:nvSpPr>
        <p:spPr>
          <a:xfrm>
            <a:off x="1640632" y="1988840"/>
            <a:ext cx="7322079" cy="4073821"/>
          </a:xfrm>
        </p:spPr>
        <p:txBody>
          <a:bodyPr>
            <a:normAutofit fontScale="92500" lnSpcReduction="20000"/>
          </a:bodyPr>
          <a:lstStyle/>
          <a:p>
            <a:pPr marL="0" indent="0">
              <a:buNone/>
            </a:pPr>
            <a:r>
              <a:rPr lang="en-US" dirty="0"/>
              <a:t>A medical scheme is allowed to be registered in South Africa if it complies with criteria that are set out in the Medical Schemes Act No. 131 of 1998. This ensures that they are financially sound, have sufficient members and do not discriminate against any of its members</a:t>
            </a:r>
          </a:p>
          <a:p>
            <a:pPr marL="0" indent="0">
              <a:buNone/>
            </a:pPr>
            <a:r>
              <a:rPr lang="en-US" i="1" dirty="0"/>
              <a:t>“Business of a medical scheme” means the business of undertaking liability in return for a premium or contribution:</a:t>
            </a:r>
            <a:endParaRPr lang="en-US" dirty="0"/>
          </a:p>
          <a:p>
            <a:pPr lvl="0"/>
            <a:r>
              <a:rPr lang="en-US" i="1" dirty="0"/>
              <a:t>To make provision for the obtaining of any relevant health service</a:t>
            </a:r>
            <a:endParaRPr lang="en-US" dirty="0"/>
          </a:p>
          <a:p>
            <a:pPr lvl="0"/>
            <a:r>
              <a:rPr lang="en-US" i="1" dirty="0"/>
              <a:t>To grant assistance in defraying expenditure incurred in connection with the rendering of any health service;</a:t>
            </a:r>
            <a:endParaRPr lang="en-US" dirty="0"/>
          </a:p>
          <a:p>
            <a:pPr lvl="0"/>
            <a:r>
              <a:rPr lang="en-US" i="1" dirty="0"/>
              <a:t>Where applicable, to render a relevant health service, either by the medical scheme itself, or by any supplier or group of suppliers of a relevant health service or by any person, in association with or in terms of an agreement with a medical scheme</a:t>
            </a: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8ABEA44-B310-ED43-A76A-AC1C1D30D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431" y="5520378"/>
            <a:ext cx="1651000" cy="1270000"/>
          </a:xfrm>
          <a:prstGeom prst="rect">
            <a:avLst/>
          </a:prstGeom>
        </p:spPr>
      </p:pic>
    </p:spTree>
    <p:extLst>
      <p:ext uri="{BB962C8B-B14F-4D97-AF65-F5344CB8AC3E}">
        <p14:creationId xmlns:p14="http://schemas.microsoft.com/office/powerpoint/2010/main" val="2129855044"/>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Theories of product development used by medical schemes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This Module deals with:</a:t>
            </a:r>
            <a:endParaRPr lang="en-US" dirty="0"/>
          </a:p>
          <a:p>
            <a:pPr lvl="0"/>
            <a:r>
              <a:rPr lang="en-US" dirty="0"/>
              <a:t>Knowledge of insurance principles is applied to explain the structure of medical schemes. </a:t>
            </a:r>
          </a:p>
          <a:p>
            <a:pPr lvl="0"/>
            <a:r>
              <a:rPr lang="en-US" dirty="0"/>
              <a:t>Knowledge of the current Medical Schemes Act and the demarcation debate is applied to differentiate between a medical scheme and medical insurance. </a:t>
            </a:r>
          </a:p>
          <a:p>
            <a:pPr lvl="0"/>
            <a:r>
              <a:rPr lang="en-US" dirty="0"/>
              <a:t>The impact of the National Health Policy and relevant legislation is explained with reference to governance and equitable, affordable and equitable healthcare for all</a:t>
            </a:r>
          </a:p>
          <a:p>
            <a:pPr lvl="0"/>
            <a:r>
              <a:rPr lang="en-US" dirty="0"/>
              <a:t>Selected products are </a:t>
            </a:r>
            <a:r>
              <a:rPr lang="en-US" dirty="0" err="1"/>
              <a:t>analysed</a:t>
            </a:r>
            <a:r>
              <a:rPr lang="en-US" dirty="0"/>
              <a:t> to identify the principles of health risk management. </a:t>
            </a:r>
          </a:p>
          <a:p>
            <a:pPr lvl="0"/>
            <a:r>
              <a:rPr lang="en-US" dirty="0"/>
              <a:t>The income statement and balance sheet of a medical scheme are </a:t>
            </a:r>
            <a:r>
              <a:rPr lang="en-US" dirty="0" err="1"/>
              <a:t>analysed</a:t>
            </a:r>
            <a:r>
              <a:rPr lang="en-US" dirty="0"/>
              <a:t> to identify financial limitations on decisions about product design. </a:t>
            </a:r>
          </a:p>
          <a:p>
            <a:pPr lvl="0"/>
            <a:r>
              <a:rPr lang="en-US" dirty="0"/>
              <a:t>The impact of wellness is researched on health</a:t>
            </a:r>
          </a:p>
          <a:p>
            <a:endParaRPr lang="en-US" dirty="0"/>
          </a:p>
        </p:txBody>
      </p:sp>
      <p:pic>
        <p:nvPicPr>
          <p:cNvPr id="4" name="Picture 3">
            <a:extLst>
              <a:ext uri="{FF2B5EF4-FFF2-40B4-BE49-F238E27FC236}">
                <a16:creationId xmlns:a16="http://schemas.microsoft.com/office/drawing/2014/main" id="{3F4E4B4E-EC7F-914E-9B8A-E4B6B041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20" y="5504822"/>
            <a:ext cx="1651000" cy="1270000"/>
          </a:xfrm>
          <a:prstGeom prst="rect">
            <a:avLst/>
          </a:prstGeom>
        </p:spPr>
      </p:pic>
    </p:spTree>
    <p:extLst>
      <p:ext uri="{BB962C8B-B14F-4D97-AF65-F5344CB8AC3E}">
        <p14:creationId xmlns:p14="http://schemas.microsoft.com/office/powerpoint/2010/main" val="353915586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624" y="644883"/>
            <a:ext cx="7138299" cy="1280890"/>
          </a:xfrm>
        </p:spPr>
        <p:txBody>
          <a:bodyPr/>
          <a:lstStyle/>
          <a:p>
            <a:r>
              <a:rPr lang="en-US" dirty="0"/>
              <a:t>Insurance Contract Basics</a:t>
            </a:r>
          </a:p>
        </p:txBody>
      </p:sp>
      <p:sp>
        <p:nvSpPr>
          <p:cNvPr id="3" name="Content Placeholder 2"/>
          <p:cNvSpPr>
            <a:spLocks noGrp="1"/>
          </p:cNvSpPr>
          <p:nvPr>
            <p:ph idx="1"/>
          </p:nvPr>
        </p:nvSpPr>
        <p:spPr>
          <a:xfrm>
            <a:off x="1496616" y="1905000"/>
            <a:ext cx="6984793" cy="3153128"/>
          </a:xfrm>
        </p:spPr>
        <p:txBody>
          <a:bodyPr>
            <a:normAutofit fontScale="92500" lnSpcReduction="10000"/>
          </a:bodyPr>
          <a:lstStyle/>
          <a:p>
            <a:pPr lvl="0"/>
            <a:r>
              <a:rPr lang="en-US" i="1" dirty="0"/>
              <a:t>Insurance</a:t>
            </a:r>
            <a:r>
              <a:rPr lang="en-US" b="1" i="1" dirty="0"/>
              <a:t>, </a:t>
            </a:r>
            <a:r>
              <a:rPr lang="en-US" i="1" dirty="0"/>
              <a:t>in law and economics, is a form of risk management primarily used to</a:t>
            </a:r>
            <a:r>
              <a:rPr lang="en-US" b="1" i="1" dirty="0"/>
              <a:t> </a:t>
            </a:r>
            <a:r>
              <a:rPr lang="en-US" i="1" dirty="0"/>
              <a:t>hedge against the risk of a contingent loss. Insurance is defined as the equitable transfer of the risk of a loss, from one entity to another, in exchange for a premium.</a:t>
            </a:r>
            <a:r>
              <a:rPr lang="en-US" dirty="0"/>
              <a:t> </a:t>
            </a:r>
          </a:p>
          <a:p>
            <a:pPr lvl="0"/>
            <a:r>
              <a:rPr lang="en-US" i="1" dirty="0"/>
              <a:t>An insurer is a company selling the insurance.</a:t>
            </a:r>
            <a:r>
              <a:rPr lang="en-US" dirty="0"/>
              <a:t> </a:t>
            </a:r>
          </a:p>
          <a:p>
            <a:pPr lvl="0"/>
            <a:r>
              <a:rPr lang="en-US" i="1" dirty="0"/>
              <a:t>The </a:t>
            </a:r>
            <a:r>
              <a:rPr lang="en-US" b="1" i="1" dirty="0"/>
              <a:t>insurance rate </a:t>
            </a:r>
            <a:r>
              <a:rPr lang="en-US" i="1" dirty="0"/>
              <a:t>is a factor used to determine the amount, called the premium, to be charged for a certain amount of insurance coverage.</a:t>
            </a:r>
            <a:endParaRPr lang="en-US" dirty="0"/>
          </a:p>
          <a:p>
            <a:pPr lvl="0"/>
            <a:r>
              <a:rPr lang="en-US" b="1" i="1" dirty="0"/>
              <a:t>Risk management</a:t>
            </a:r>
            <a:r>
              <a:rPr lang="en-US" i="1" dirty="0"/>
              <a:t>, the practice of appraising and controlling risk, has evolved</a:t>
            </a:r>
            <a:r>
              <a:rPr lang="en-US" b="1" i="1" dirty="0"/>
              <a:t> </a:t>
            </a:r>
            <a:r>
              <a:rPr lang="en-US" i="1" dirty="0"/>
              <a:t>as a discrete field of study and practice.</a:t>
            </a:r>
            <a:endParaRPr lang="en-US" dirty="0"/>
          </a:p>
          <a:p>
            <a:pPr marL="0" indent="0">
              <a:buNone/>
            </a:pPr>
            <a:endParaRPr lang="en-US" dirty="0"/>
          </a:p>
        </p:txBody>
      </p:sp>
      <p:pic>
        <p:nvPicPr>
          <p:cNvPr id="4" name="Picture 3">
            <a:extLst>
              <a:ext uri="{FF2B5EF4-FFF2-40B4-BE49-F238E27FC236}">
                <a16:creationId xmlns:a16="http://schemas.microsoft.com/office/drawing/2014/main" id="{87677EDD-FBAF-264F-9347-7CAEB2D66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909" y="5373216"/>
            <a:ext cx="1651000" cy="1270000"/>
          </a:xfrm>
          <a:prstGeom prst="rect">
            <a:avLst/>
          </a:prstGeom>
        </p:spPr>
      </p:pic>
    </p:spTree>
    <p:extLst>
      <p:ext uri="{BB962C8B-B14F-4D97-AF65-F5344CB8AC3E}">
        <p14:creationId xmlns:p14="http://schemas.microsoft.com/office/powerpoint/2010/main" val="3249378798"/>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616" y="620688"/>
            <a:ext cx="7138299" cy="1280890"/>
          </a:xfrm>
        </p:spPr>
        <p:txBody>
          <a:bodyPr/>
          <a:lstStyle/>
          <a:p>
            <a:r>
              <a:rPr lang="en-US" dirty="0"/>
              <a:t>Insurance Principles 1</a:t>
            </a:r>
          </a:p>
        </p:txBody>
      </p:sp>
      <p:sp>
        <p:nvSpPr>
          <p:cNvPr id="3" name="Content Placeholder 2"/>
          <p:cNvSpPr>
            <a:spLocks noGrp="1"/>
          </p:cNvSpPr>
          <p:nvPr>
            <p:ph idx="1"/>
          </p:nvPr>
        </p:nvSpPr>
        <p:spPr>
          <a:xfrm>
            <a:off x="1568624" y="1484784"/>
            <a:ext cx="8193616" cy="4731046"/>
          </a:xfrm>
        </p:spPr>
        <p:txBody>
          <a:bodyPr>
            <a:normAutofit/>
          </a:bodyPr>
          <a:lstStyle/>
          <a:p>
            <a:pPr marL="0" indent="0">
              <a:buNone/>
            </a:pPr>
            <a:r>
              <a:rPr lang="en-US" b="1" dirty="0"/>
              <a:t>Indemnity</a:t>
            </a:r>
            <a:r>
              <a:rPr lang="en-US" dirty="0"/>
              <a:t> </a:t>
            </a:r>
          </a:p>
          <a:p>
            <a:r>
              <a:rPr lang="en-US" dirty="0"/>
              <a:t>Indemnity is perhaps the most fundamental principle of insurance law. The objective of indemnity is to place the insured after the loss in the same position he occupied immediately before the loss. He is not to be placed in a better or worse position.</a:t>
            </a:r>
          </a:p>
          <a:p>
            <a:pPr lvl="0"/>
            <a:r>
              <a:rPr lang="en-US" dirty="0"/>
              <a:t>Not all insurance contracts are contracts of indemnity e.g. life insurance.</a:t>
            </a:r>
          </a:p>
          <a:p>
            <a:pPr lvl="0"/>
            <a:r>
              <a:rPr lang="en-US" dirty="0"/>
              <a:t>Indemnity is important as it deals in part with moral hazard.</a:t>
            </a:r>
          </a:p>
          <a:p>
            <a:r>
              <a:rPr lang="en-US" dirty="0"/>
              <a:t>Indemnity does not imply that the insured will be indemnified to the full value of his loss</a:t>
            </a:r>
          </a:p>
          <a:p>
            <a:endParaRPr lang="en-US" dirty="0"/>
          </a:p>
          <a:p>
            <a:pPr marL="0" indent="0">
              <a:buNone/>
            </a:pPr>
            <a:r>
              <a:rPr lang="en-US" dirty="0"/>
              <a:t> </a:t>
            </a:r>
          </a:p>
        </p:txBody>
      </p:sp>
      <p:pic>
        <p:nvPicPr>
          <p:cNvPr id="4" name="Picture 3">
            <a:extLst>
              <a:ext uri="{FF2B5EF4-FFF2-40B4-BE49-F238E27FC236}">
                <a16:creationId xmlns:a16="http://schemas.microsoft.com/office/drawing/2014/main" id="{87F0136D-C7C8-B848-ADC9-ED131197B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304" y="5373216"/>
            <a:ext cx="1651000" cy="1270000"/>
          </a:xfrm>
          <a:prstGeom prst="rect">
            <a:avLst/>
          </a:prstGeom>
        </p:spPr>
      </p:pic>
    </p:spTree>
    <p:extLst>
      <p:ext uri="{BB962C8B-B14F-4D97-AF65-F5344CB8AC3E}">
        <p14:creationId xmlns:p14="http://schemas.microsoft.com/office/powerpoint/2010/main" val="4241692263"/>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222" y="624110"/>
            <a:ext cx="7138299" cy="1280890"/>
          </a:xfrm>
        </p:spPr>
        <p:txBody>
          <a:bodyPr/>
          <a:lstStyle/>
          <a:p>
            <a:r>
              <a:rPr lang="en-US" dirty="0"/>
              <a:t>Insurance Principle 2</a:t>
            </a:r>
          </a:p>
        </p:txBody>
      </p:sp>
      <p:sp>
        <p:nvSpPr>
          <p:cNvPr id="3" name="Content Placeholder 2"/>
          <p:cNvSpPr>
            <a:spLocks noGrp="1"/>
          </p:cNvSpPr>
          <p:nvPr>
            <p:ph idx="1"/>
          </p:nvPr>
        </p:nvSpPr>
        <p:spPr>
          <a:xfrm>
            <a:off x="1602222" y="1628800"/>
            <a:ext cx="8096642" cy="4248472"/>
          </a:xfrm>
        </p:spPr>
        <p:txBody>
          <a:bodyPr>
            <a:normAutofit fontScale="85000" lnSpcReduction="20000"/>
          </a:bodyPr>
          <a:lstStyle/>
          <a:p>
            <a:pPr marL="0" indent="0">
              <a:buNone/>
            </a:pPr>
            <a:r>
              <a:rPr lang="en-US" sz="2600" b="1" dirty="0"/>
              <a:t>Subrogation</a:t>
            </a:r>
            <a:r>
              <a:rPr lang="en-US" dirty="0"/>
              <a:t> </a:t>
            </a:r>
          </a:p>
          <a:p>
            <a:r>
              <a:rPr lang="en-US" dirty="0"/>
              <a:t>Subrogation literally means </a:t>
            </a:r>
            <a:r>
              <a:rPr lang="en-US" b="1" dirty="0"/>
              <a:t>“to stand in place of”. </a:t>
            </a:r>
            <a:r>
              <a:rPr lang="en-US" dirty="0"/>
              <a:t>It is the right of one person to stand at law in the place of another and to avail him of all rights and remedies of that other person.</a:t>
            </a:r>
          </a:p>
          <a:p>
            <a:r>
              <a:rPr lang="en-US" dirty="0"/>
              <a:t>Subrogation has a number of sub-principles namely:</a:t>
            </a:r>
          </a:p>
          <a:p>
            <a:pPr lvl="1"/>
            <a:r>
              <a:rPr lang="en-US" dirty="0"/>
              <a:t>The insurer cannot be subrogated to the insured’s right of action until it has paid the insured and made good the loss.</a:t>
            </a:r>
          </a:p>
          <a:p>
            <a:pPr lvl="1"/>
            <a:r>
              <a:rPr lang="en-US" dirty="0"/>
              <a:t>The insurer can be subrogated only to actions which the insured would have brought himself.</a:t>
            </a:r>
            <a:endParaRPr lang="en-US" sz="975" dirty="0"/>
          </a:p>
          <a:p>
            <a:pPr lvl="1"/>
            <a:r>
              <a:rPr lang="en-US" dirty="0"/>
              <a:t>The insurer must not prejudice the insurer’s right of subrogation. Thus the insured may not compromise or renounce any right of action he has against the 3</a:t>
            </a:r>
            <a:r>
              <a:rPr lang="en-US" sz="1625" baseline="30000" dirty="0"/>
              <a:t>rd</a:t>
            </a:r>
            <a:r>
              <a:rPr lang="en-US" dirty="0"/>
              <a:t> party if by doing so he could diminish his loss.</a:t>
            </a:r>
            <a:endParaRPr lang="en-US" sz="975" dirty="0"/>
          </a:p>
          <a:p>
            <a:pPr lvl="1"/>
            <a:r>
              <a:rPr lang="en-US" dirty="0"/>
              <a:t>Subrogation against the insurer. Just as insured cannot profit from his loss the insurer may not make a profit from the subrogation rights. The insurer is only entitled to recover the exact amount they paid as indemnity nothing more. If they recover more the balance should be given to the insured.</a:t>
            </a:r>
            <a:endParaRPr lang="en-US" sz="975" dirty="0"/>
          </a:p>
          <a:p>
            <a:pPr lvl="1"/>
            <a:r>
              <a:rPr lang="en-US" dirty="0"/>
              <a:t>Subrogation gives the insurer the right of salvage.</a:t>
            </a:r>
          </a:p>
        </p:txBody>
      </p:sp>
      <p:pic>
        <p:nvPicPr>
          <p:cNvPr id="4" name="Picture 3">
            <a:extLst>
              <a:ext uri="{FF2B5EF4-FFF2-40B4-BE49-F238E27FC236}">
                <a16:creationId xmlns:a16="http://schemas.microsoft.com/office/drawing/2014/main" id="{88E8C725-1B6F-4D40-92FE-1798B4720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304" y="5588000"/>
            <a:ext cx="1651000" cy="1270000"/>
          </a:xfrm>
          <a:prstGeom prst="rect">
            <a:avLst/>
          </a:prstGeom>
        </p:spPr>
      </p:pic>
    </p:spTree>
    <p:extLst>
      <p:ext uri="{BB962C8B-B14F-4D97-AF65-F5344CB8AC3E}">
        <p14:creationId xmlns:p14="http://schemas.microsoft.com/office/powerpoint/2010/main" val="1572253263"/>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616" y="630655"/>
            <a:ext cx="7138299" cy="1280890"/>
          </a:xfrm>
        </p:spPr>
        <p:txBody>
          <a:bodyPr/>
          <a:lstStyle/>
          <a:p>
            <a:r>
              <a:rPr lang="en-US" dirty="0"/>
              <a:t>Insurance Principle 3 </a:t>
            </a:r>
          </a:p>
        </p:txBody>
      </p:sp>
      <p:sp>
        <p:nvSpPr>
          <p:cNvPr id="3" name="Content Placeholder 2"/>
          <p:cNvSpPr>
            <a:spLocks noGrp="1"/>
          </p:cNvSpPr>
          <p:nvPr>
            <p:ph idx="1"/>
          </p:nvPr>
        </p:nvSpPr>
        <p:spPr>
          <a:xfrm>
            <a:off x="1650122" y="1556792"/>
            <a:ext cx="6984793" cy="3153128"/>
          </a:xfrm>
        </p:spPr>
        <p:txBody>
          <a:bodyPr>
            <a:normAutofit/>
          </a:bodyPr>
          <a:lstStyle/>
          <a:p>
            <a:pPr marL="0" indent="0">
              <a:buNone/>
            </a:pPr>
            <a:r>
              <a:rPr lang="en-US" sz="1950" b="1" dirty="0"/>
              <a:t>Contribution</a:t>
            </a:r>
            <a:endParaRPr lang="en-US" sz="1950" dirty="0"/>
          </a:p>
          <a:p>
            <a:r>
              <a:rPr lang="en-US" sz="1950" dirty="0"/>
              <a:t>Contribution is another principle that aids indemnity. Often a person has more than one policy on the same asset. </a:t>
            </a:r>
          </a:p>
          <a:p>
            <a:r>
              <a:rPr lang="en-US" sz="1950" dirty="0"/>
              <a:t>Following a loss the position of the 2 policies is governed by the principle of contribution. </a:t>
            </a:r>
          </a:p>
          <a:p>
            <a:r>
              <a:rPr lang="en-US" sz="1950" dirty="0"/>
              <a:t>Since indemnity forbids the insured from recovering more than the loss then he cannot recover the full value of the loss from each of the 2 policies.</a:t>
            </a:r>
          </a:p>
          <a:p>
            <a:pPr marL="0" indent="0">
              <a:buNone/>
            </a:pPr>
            <a:endParaRPr lang="en-US" sz="1950" dirty="0"/>
          </a:p>
          <a:p>
            <a:pPr marL="0" indent="0">
              <a:buNone/>
            </a:pPr>
            <a:endParaRPr lang="en-US" sz="1950" dirty="0"/>
          </a:p>
        </p:txBody>
      </p:sp>
      <p:pic>
        <p:nvPicPr>
          <p:cNvPr id="4" name="Picture 3">
            <a:extLst>
              <a:ext uri="{FF2B5EF4-FFF2-40B4-BE49-F238E27FC236}">
                <a16:creationId xmlns:a16="http://schemas.microsoft.com/office/drawing/2014/main" id="{C28BDC34-D4A7-B044-AF34-242ED6353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304" y="5588000"/>
            <a:ext cx="1651000" cy="1270000"/>
          </a:xfrm>
          <a:prstGeom prst="rect">
            <a:avLst/>
          </a:prstGeom>
        </p:spPr>
      </p:pic>
    </p:spTree>
    <p:extLst>
      <p:ext uri="{BB962C8B-B14F-4D97-AF65-F5344CB8AC3E}">
        <p14:creationId xmlns:p14="http://schemas.microsoft.com/office/powerpoint/2010/main" val="3242155356"/>
      </p:ext>
    </p:extLst>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732" y="620688"/>
            <a:ext cx="7138299" cy="1280890"/>
          </a:xfrm>
        </p:spPr>
        <p:txBody>
          <a:bodyPr/>
          <a:lstStyle/>
          <a:p>
            <a:r>
              <a:rPr lang="en-US" dirty="0"/>
              <a:t>Insurance Principle 4</a:t>
            </a:r>
          </a:p>
        </p:txBody>
      </p:sp>
      <p:sp>
        <p:nvSpPr>
          <p:cNvPr id="3" name="Content Placeholder 2"/>
          <p:cNvSpPr>
            <a:spLocks noGrp="1"/>
          </p:cNvSpPr>
          <p:nvPr>
            <p:ph idx="1"/>
          </p:nvPr>
        </p:nvSpPr>
        <p:spPr>
          <a:xfrm>
            <a:off x="1712640" y="1412776"/>
            <a:ext cx="7722128" cy="4445296"/>
          </a:xfrm>
        </p:spPr>
        <p:txBody>
          <a:bodyPr>
            <a:normAutofit/>
          </a:bodyPr>
          <a:lstStyle/>
          <a:p>
            <a:pPr marL="0" indent="0">
              <a:buNone/>
            </a:pPr>
            <a:r>
              <a:rPr lang="en-US" sz="1950" b="1" dirty="0"/>
              <a:t>Average</a:t>
            </a:r>
            <a:endParaRPr lang="en-US" sz="1950" dirty="0"/>
          </a:p>
          <a:p>
            <a:r>
              <a:rPr lang="en-US" sz="1950" dirty="0"/>
              <a:t>Average is a concept used by insurers to deal with under-insurance. Underinsurance occurs when an item is insured for less than its market value.</a:t>
            </a:r>
          </a:p>
          <a:p>
            <a:r>
              <a:rPr lang="en-US" sz="1950" dirty="0"/>
              <a:t>Reduced to its logical conclusion average entails that if there is under-insurance the insured shall be his own insurer to the extent of the under- insurance. </a:t>
            </a:r>
          </a:p>
          <a:p>
            <a:r>
              <a:rPr lang="en-US" sz="1950" dirty="0"/>
              <a:t>Because average is not </a:t>
            </a:r>
            <a:r>
              <a:rPr lang="en-US" sz="1950" dirty="0" err="1"/>
              <a:t>recognised</a:t>
            </a:r>
            <a:r>
              <a:rPr lang="en-US" sz="1950" dirty="0"/>
              <a:t> by the common law its application in insurance is not automatic. Insurer would have to include the average condition in the policy for average to apply.</a:t>
            </a:r>
          </a:p>
          <a:p>
            <a:endParaRPr lang="en-US" sz="1950" dirty="0"/>
          </a:p>
        </p:txBody>
      </p:sp>
      <p:pic>
        <p:nvPicPr>
          <p:cNvPr id="4" name="Picture 3">
            <a:extLst>
              <a:ext uri="{FF2B5EF4-FFF2-40B4-BE49-F238E27FC236}">
                <a16:creationId xmlns:a16="http://schemas.microsoft.com/office/drawing/2014/main" id="{13FC0AC1-3317-E444-9E23-F5375A2E1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288" y="5580233"/>
            <a:ext cx="1651000" cy="1270000"/>
          </a:xfrm>
          <a:prstGeom prst="rect">
            <a:avLst/>
          </a:prstGeom>
        </p:spPr>
      </p:pic>
    </p:spTree>
    <p:extLst>
      <p:ext uri="{BB962C8B-B14F-4D97-AF65-F5344CB8AC3E}">
        <p14:creationId xmlns:p14="http://schemas.microsoft.com/office/powerpoint/2010/main" val="3053608710"/>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135" y="548680"/>
            <a:ext cx="6984793" cy="1073150"/>
          </a:xfrm>
        </p:spPr>
        <p:txBody>
          <a:bodyPr/>
          <a:lstStyle/>
          <a:p>
            <a:r>
              <a:rPr lang="en-US" dirty="0"/>
              <a:t>Insurance Principle 5</a:t>
            </a:r>
          </a:p>
        </p:txBody>
      </p:sp>
      <p:sp>
        <p:nvSpPr>
          <p:cNvPr id="3" name="Content Placeholder 2"/>
          <p:cNvSpPr>
            <a:spLocks noGrp="1"/>
          </p:cNvSpPr>
          <p:nvPr>
            <p:ph idx="1"/>
          </p:nvPr>
        </p:nvSpPr>
        <p:spPr>
          <a:xfrm>
            <a:off x="1640632" y="1268760"/>
            <a:ext cx="8265368" cy="4059534"/>
          </a:xfrm>
        </p:spPr>
        <p:txBody>
          <a:bodyPr>
            <a:noAutofit/>
          </a:bodyPr>
          <a:lstStyle/>
          <a:p>
            <a:pPr marL="0" indent="0">
              <a:buNone/>
            </a:pPr>
            <a:r>
              <a:rPr lang="en-US" b="1" dirty="0"/>
              <a:t>Insurable Interest</a:t>
            </a:r>
            <a:endParaRPr lang="en-US" dirty="0"/>
          </a:p>
          <a:p>
            <a:r>
              <a:rPr lang="en-US" dirty="0"/>
              <a:t>Insurable interest distinguishes contracts of insurance from gambling in order to define the legitimate area of insurance business. </a:t>
            </a:r>
          </a:p>
          <a:p>
            <a:r>
              <a:rPr lang="en-US" dirty="0"/>
              <a:t>If a person has insurable interest in an asset at the time of taking the policy but loses the interest thereafter e.g. if he sells the car, the policy ceases to have any validity</a:t>
            </a:r>
          </a:p>
          <a:p>
            <a:r>
              <a:rPr lang="en-US" dirty="0"/>
              <a:t>Insurable interest can be acquired in various ways notably:</a:t>
            </a:r>
          </a:p>
          <a:p>
            <a:pPr lvl="1"/>
            <a:r>
              <a:rPr lang="en-US" dirty="0"/>
              <a:t>Ownership</a:t>
            </a:r>
          </a:p>
          <a:p>
            <a:pPr lvl="1"/>
            <a:r>
              <a:rPr lang="en-US" dirty="0"/>
              <a:t>Legal possession</a:t>
            </a:r>
          </a:p>
          <a:p>
            <a:pPr lvl="1"/>
            <a:r>
              <a:rPr lang="en-US" dirty="0"/>
              <a:t>Marriage-spouses have an insurable interest in each other’s life.</a:t>
            </a:r>
          </a:p>
          <a:p>
            <a:pPr lvl="1"/>
            <a:r>
              <a:rPr lang="en-US" dirty="0"/>
              <a:t>A lien-holder has insurable interest in the property subject to the lien.</a:t>
            </a:r>
          </a:p>
          <a:p>
            <a:pPr lvl="1"/>
            <a:r>
              <a:rPr lang="en-US" dirty="0"/>
              <a:t>A debt creates insurable interest between debtor and creditor.</a:t>
            </a:r>
          </a:p>
          <a:p>
            <a:pPr lvl="1"/>
            <a:r>
              <a:rPr lang="en-US" dirty="0"/>
              <a:t>An employer has an insurable interest in the life of an employee.</a:t>
            </a:r>
          </a:p>
          <a:p>
            <a:pPr lvl="1"/>
            <a:r>
              <a:rPr lang="en-US" dirty="0"/>
              <a:t>In life insurance the general rule is that insurable interest need only exist at the time of taking the policy</a:t>
            </a:r>
          </a:p>
        </p:txBody>
      </p:sp>
    </p:spTree>
    <p:extLst>
      <p:ext uri="{BB962C8B-B14F-4D97-AF65-F5344CB8AC3E}">
        <p14:creationId xmlns:p14="http://schemas.microsoft.com/office/powerpoint/2010/main" val="4231836162"/>
      </p:ext>
    </p:extLst>
  </p:cSld>
  <p:clrMapOvr>
    <a:masterClrMapping/>
  </p:clrMapOvr>
  <p:transition spd="med">
    <p:zoom/>
  </p:transition>
</p:sld>
</file>

<file path=ppt/theme/theme1.xml><?xml version="1.0" encoding="utf-8"?>
<a:theme xmlns:a="http://schemas.openxmlformats.org/drawingml/2006/main" name="Wis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owerpoint Learning Template" id="{6CF2945E-1C96-724A-8C70-41743E2C17B5}" vid="{8020A5CD-9771-0640-9BAA-859F738AB3B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125</TotalTime>
  <Words>2640</Words>
  <Application>Microsoft Macintosh PowerPoint</Application>
  <PresentationFormat>A4 Paper (210x297 mm)</PresentationFormat>
  <Paragraphs>178</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 Analyse the product design/structure of different medical schemes to evaluate the benefits of each scheme - Apply the law of contract to insurance</vt:lpstr>
      <vt:lpstr>Medical aid scheme - Introduction</vt:lpstr>
      <vt:lpstr>Theories of product development used by medical schemes </vt:lpstr>
      <vt:lpstr>Insurance Contract Basics</vt:lpstr>
      <vt:lpstr>Insurance Principles 1</vt:lpstr>
      <vt:lpstr>Insurance Principle 2</vt:lpstr>
      <vt:lpstr>Insurance Principle 3 </vt:lpstr>
      <vt:lpstr>Insurance Principle 4</vt:lpstr>
      <vt:lpstr>Insurance Principle 5</vt:lpstr>
      <vt:lpstr>Medical Scheme     vs.</vt:lpstr>
      <vt:lpstr>Impact of the National Health Policy </vt:lpstr>
      <vt:lpstr>Financial limitations on decisions about product design</vt:lpstr>
      <vt:lpstr>Analysing Financial Statements of Medical Aid Scheme: Benefits</vt:lpstr>
      <vt:lpstr>Some of matters that affect product choice by clients</vt:lpstr>
      <vt:lpstr>The factors influencing scheme member choice include, but are not limited to: </vt:lpstr>
      <vt:lpstr>Limitation in product design: Legislation and Government Healthcare Policy</vt:lpstr>
      <vt:lpstr>Medical Schemes Act</vt:lpstr>
      <vt:lpstr>Disease Management</vt:lpstr>
      <vt:lpstr>Impact of Wellness on health and medical aid schemes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Analyse the product design/structure of different medical schemes to evaluate the benefits of each scheme - Apply the law of contract to insurance</dc:title>
  <dc:subject/>
  <dc:creator>Andile Fulane</dc:creator>
  <cp:keywords/>
  <cp:lastModifiedBy>Andile Fulane</cp:lastModifiedBy>
  <cp:revision>8</cp:revision>
  <dcterms:created xsi:type="dcterms:W3CDTF">2020-11-16T09:18:51Z</dcterms:created>
  <dcterms:modified xsi:type="dcterms:W3CDTF">2020-11-16T11:24:10Z</dcterms:modified>
</cp:coreProperties>
</file>