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4"/>
  </p:notesMasterIdLst>
  <p:handoutMasterIdLst>
    <p:handoutMasterId r:id="rId15"/>
  </p:handoutMasterIdLst>
  <p:sldIdLst>
    <p:sldId id="312" r:id="rId2"/>
    <p:sldId id="261" r:id="rId3"/>
    <p:sldId id="258" r:id="rId4"/>
    <p:sldId id="259" r:id="rId5"/>
    <p:sldId id="260" r:id="rId6"/>
    <p:sldId id="262" r:id="rId7"/>
    <p:sldId id="263" r:id="rId8"/>
    <p:sldId id="264" r:id="rId9"/>
    <p:sldId id="265" r:id="rId10"/>
    <p:sldId id="266" r:id="rId11"/>
    <p:sldId id="267" r:id="rId12"/>
    <p:sldId id="268" r:id="rId13"/>
  </p:sldIdLst>
  <p:sldSz cx="9906000" cy="6858000" type="A4"/>
  <p:notesSz cx="6805613" cy="9939338"/>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47" autoAdjust="0"/>
    <p:restoredTop sz="87481" autoAdjust="0"/>
  </p:normalViewPr>
  <p:slideViewPr>
    <p:cSldViewPr>
      <p:cViewPr varScale="1">
        <p:scale>
          <a:sx n="95" d="100"/>
          <a:sy n="95" d="100"/>
        </p:scale>
        <p:origin x="184" y="60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2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D08AE-AF69-F54B-9971-95A8663A1DB9}"/>
              </a:ext>
            </a:extLst>
          </p:cNvPr>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Arial" charset="0"/>
              </a:defRPr>
            </a:lvl1pPr>
          </a:lstStyle>
          <a:p>
            <a:pPr>
              <a:defRPr/>
            </a:pPr>
            <a:endParaRPr lang="en-ZA"/>
          </a:p>
        </p:txBody>
      </p:sp>
      <p:sp>
        <p:nvSpPr>
          <p:cNvPr id="3" name="Date Placeholder 2">
            <a:extLst>
              <a:ext uri="{FF2B5EF4-FFF2-40B4-BE49-F238E27FC236}">
                <a16:creationId xmlns:a16="http://schemas.microsoft.com/office/drawing/2014/main" id="{0E1DB941-5BD1-3744-A1C9-E152A5BB486D}"/>
              </a:ext>
            </a:extLst>
          </p:cNvPr>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Arial" charset="0"/>
              </a:defRPr>
            </a:lvl1pPr>
          </a:lstStyle>
          <a:p>
            <a:pPr>
              <a:defRPr/>
            </a:pPr>
            <a:fld id="{2DDFC658-25D2-1D4D-8149-95E703D5BB74}" type="datetimeFigureOut">
              <a:rPr lang="en-ZA"/>
              <a:pPr>
                <a:defRPr/>
              </a:pPr>
              <a:t>2020/11/18</a:t>
            </a:fld>
            <a:endParaRPr lang="en-ZA"/>
          </a:p>
        </p:txBody>
      </p:sp>
      <p:sp>
        <p:nvSpPr>
          <p:cNvPr id="4" name="Footer Placeholder 3">
            <a:extLst>
              <a:ext uri="{FF2B5EF4-FFF2-40B4-BE49-F238E27FC236}">
                <a16:creationId xmlns:a16="http://schemas.microsoft.com/office/drawing/2014/main" id="{8BB75B89-DCEB-7543-9B2A-1762678AC047}"/>
              </a:ext>
            </a:extLst>
          </p:cNvPr>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Arial" charset="0"/>
              </a:defRPr>
            </a:lvl1pPr>
          </a:lstStyle>
          <a:p>
            <a:pPr>
              <a:defRPr/>
            </a:pPr>
            <a:endParaRPr lang="en-ZA"/>
          </a:p>
        </p:txBody>
      </p:sp>
      <p:sp>
        <p:nvSpPr>
          <p:cNvPr id="5" name="Slide Number Placeholder 4">
            <a:extLst>
              <a:ext uri="{FF2B5EF4-FFF2-40B4-BE49-F238E27FC236}">
                <a16:creationId xmlns:a16="http://schemas.microsoft.com/office/drawing/2014/main" id="{34E5F1F5-DACD-D445-AC27-0FC66FC651AB}"/>
              </a:ext>
            </a:extLst>
          </p:cNvPr>
          <p:cNvSpPr>
            <a:spLocks noGrp="1"/>
          </p:cNvSpPr>
          <p:nvPr>
            <p:ph type="sldNum" sz="quarter" idx="3"/>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16A6C3DA-111D-9F41-A628-8CE49B1680B0}" type="slidenum">
              <a:rPr lang="en-ZA" altLang="en-US"/>
              <a:pPr>
                <a:defRPr/>
              </a:pPr>
              <a:t>‹#›</a:t>
            </a:fld>
            <a:endParaRPr lang="en-ZA"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33D8FEF-9E34-754B-9AE2-BC21443E478A}"/>
              </a:ext>
            </a:extLst>
          </p:cNvPr>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charset="0"/>
                <a:cs typeface="Arial" charset="0"/>
              </a:defRPr>
            </a:lvl1pPr>
          </a:lstStyle>
          <a:p>
            <a:pPr>
              <a:defRPr/>
            </a:pPr>
            <a:endParaRPr lang="en-GB"/>
          </a:p>
        </p:txBody>
      </p:sp>
      <p:sp>
        <p:nvSpPr>
          <p:cNvPr id="3075" name="Rectangle 3">
            <a:extLst>
              <a:ext uri="{FF2B5EF4-FFF2-40B4-BE49-F238E27FC236}">
                <a16:creationId xmlns:a16="http://schemas.microsoft.com/office/drawing/2014/main" id="{F48E897C-328E-F545-9B27-36EE3E697264}"/>
              </a:ext>
            </a:extLst>
          </p:cNvPr>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charset="0"/>
                <a:cs typeface="Arial" charset="0"/>
              </a:defRPr>
            </a:lvl1pPr>
          </a:lstStyle>
          <a:p>
            <a:pPr>
              <a:defRPr/>
            </a:pPr>
            <a:endParaRPr lang="en-GB"/>
          </a:p>
        </p:txBody>
      </p:sp>
      <p:sp>
        <p:nvSpPr>
          <p:cNvPr id="19460" name="Rectangle 4">
            <a:extLst>
              <a:ext uri="{FF2B5EF4-FFF2-40B4-BE49-F238E27FC236}">
                <a16:creationId xmlns:a16="http://schemas.microsoft.com/office/drawing/2014/main" id="{1A437290-95D9-5941-9FF7-D8FD088C69E8}"/>
              </a:ext>
            </a:extLst>
          </p:cNvPr>
          <p:cNvSpPr>
            <a:spLocks noGrp="1" noRot="1" noChangeAspect="1" noChangeArrowheads="1" noTextEdit="1"/>
          </p:cNvSpPr>
          <p:nvPr>
            <p:ph type="sldImg" idx="2"/>
          </p:nvPr>
        </p:nvSpPr>
        <p:spPr bwMode="auto">
          <a:xfrm>
            <a:off x="712788" y="746125"/>
            <a:ext cx="538003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A70B7FB7-CD10-414E-9A20-A673CD35D4AC}"/>
              </a:ext>
            </a:extLst>
          </p:cNvPr>
          <p:cNvSpPr>
            <a:spLocks noGrp="1" noChangeArrowheads="1"/>
          </p:cNvSpPr>
          <p:nvPr>
            <p:ph type="body" sz="quarter" idx="3"/>
          </p:nvPr>
        </p:nvSpPr>
        <p:spPr bwMode="auto">
          <a:xfrm>
            <a:off x="681038" y="4721225"/>
            <a:ext cx="5443537"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a:extLst>
              <a:ext uri="{FF2B5EF4-FFF2-40B4-BE49-F238E27FC236}">
                <a16:creationId xmlns:a16="http://schemas.microsoft.com/office/drawing/2014/main" id="{EB30AB60-B6A9-C940-A2E8-A8B518994829}"/>
              </a:ext>
            </a:extLst>
          </p:cNvPr>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charset="0"/>
                <a:cs typeface="Arial" charset="0"/>
              </a:defRPr>
            </a:lvl1pPr>
          </a:lstStyle>
          <a:p>
            <a:pPr>
              <a:defRPr/>
            </a:pPr>
            <a:endParaRPr lang="en-GB"/>
          </a:p>
        </p:txBody>
      </p:sp>
      <p:sp>
        <p:nvSpPr>
          <p:cNvPr id="3079" name="Rectangle 7">
            <a:extLst>
              <a:ext uri="{FF2B5EF4-FFF2-40B4-BE49-F238E27FC236}">
                <a16:creationId xmlns:a16="http://schemas.microsoft.com/office/drawing/2014/main" id="{4239EF68-EAD6-F644-861E-75360C4E1C3A}"/>
              </a:ext>
            </a:extLst>
          </p:cNvPr>
          <p:cNvSpPr>
            <a:spLocks noGrp="1" noChangeArrowheads="1"/>
          </p:cNvSpPr>
          <p:nvPr>
            <p:ph type="sldNum" sz="quarter" idx="5"/>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fld id="{BE30C010-D7FA-944D-B50B-61603C65E08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Health economics can also be used to evaluate how certain social problems, such as market failure and inequitable allocation of resources, can impact on the health of a community or population.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Health economics can then be used to directly inform government on the best course of action with regards to regulation, national health packages, defining health insurance packages and other national health programs.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Resources in the health sector like other sectors are not enough to satisfy </a:t>
            </a:r>
            <a:r>
              <a:rPr lang="en-US" sz="1200" i="1" kern="1200" dirty="0" err="1">
                <a:solidFill>
                  <a:schemeClr val="tx1"/>
                </a:solidFill>
                <a:effectLst/>
                <a:latin typeface="+mn-lt"/>
                <a:ea typeface="+mn-ea"/>
                <a:cs typeface="+mn-cs"/>
              </a:rPr>
              <a:t>man‟s</a:t>
            </a:r>
            <a:r>
              <a:rPr lang="en-US" sz="1200" i="1" kern="1200" dirty="0">
                <a:solidFill>
                  <a:schemeClr val="tx1"/>
                </a:solidFill>
                <a:effectLst/>
                <a:latin typeface="+mn-lt"/>
                <a:ea typeface="+mn-ea"/>
                <a:cs typeface="+mn-cs"/>
              </a:rPr>
              <a:t> health wants. The main function of health economics is to apply economic theory to practical problems of rationing the use of resources for effective health care services. In response to </a:t>
            </a:r>
            <a:r>
              <a:rPr lang="en-US" sz="1200" i="1" kern="1200" dirty="0" err="1">
                <a:solidFill>
                  <a:schemeClr val="tx1"/>
                </a:solidFill>
                <a:effectLst/>
                <a:latin typeface="+mn-lt"/>
                <a:ea typeface="+mn-ea"/>
                <a:cs typeface="+mn-cs"/>
              </a:rPr>
              <a:t>people‟s</a:t>
            </a:r>
            <a:r>
              <a:rPr lang="en-US" sz="1200" i="1" kern="1200" dirty="0">
                <a:solidFill>
                  <a:schemeClr val="tx1"/>
                </a:solidFill>
                <a:effectLst/>
                <a:latin typeface="+mn-lt"/>
                <a:ea typeface="+mn-ea"/>
                <a:cs typeface="+mn-cs"/>
              </a:rPr>
              <a:t> needs and demand.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3</a:t>
            </a:fld>
            <a:endParaRPr lang="en-US"/>
          </a:p>
        </p:txBody>
      </p:sp>
    </p:spTree>
    <p:extLst>
      <p:ext uri="{BB962C8B-B14F-4D97-AF65-F5344CB8AC3E}">
        <p14:creationId xmlns:p14="http://schemas.microsoft.com/office/powerpoint/2010/main" val="1989611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Increasingly, purchasers are looking to the strength of scientific evidence on clinical practice and cost-effectiveness when allocating resources. They are using this information to encourage GPs to adopt more clinically effective and cost-effective practices</a:t>
            </a:r>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4</a:t>
            </a:fld>
            <a:endParaRPr lang="en-US"/>
          </a:p>
        </p:txBody>
      </p:sp>
    </p:spTree>
    <p:extLst>
      <p:ext uri="{BB962C8B-B14F-4D97-AF65-F5344CB8AC3E}">
        <p14:creationId xmlns:p14="http://schemas.microsoft.com/office/powerpoint/2010/main" val="213822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Probably the most commonly known form of health economics is that of a medical aid. An individual not only customize their healthcare benefits to suit them, but also lightens the burden on public healthcare by providing means for themselves. Medical aid schemes can be customized to suit the exact needs with regards to medical condition and available financial resources.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In deciding on what schemes to consider, health economics reports should be analyzed. √ These reports may have their origins from various sources. It is important to gain information from an objective source. Having information from an objective source, however, is not enough. The evidence must be valid and reliable, i.e., the information on the products must remain the same as its element remains the same, and the information must be about aspects of the product that can be used.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In some ways the challenges involved in personal health risk management are the same as those presented for death and disability. However, here there is another aspect to be considered - the management of health conditions to maintain a financially feasible/optimum plan. √ This includes seeking out the optimum approach to funding healthcare costs - the most suitable combination of medical aids, health insurance, etc. Increasingly this is being combined with health cost curtailment programs such as managed health care schemes.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5</a:t>
            </a:fld>
            <a:endParaRPr lang="en-US"/>
          </a:p>
        </p:txBody>
      </p:sp>
    </p:spTree>
    <p:extLst>
      <p:ext uri="{BB962C8B-B14F-4D97-AF65-F5344CB8AC3E}">
        <p14:creationId xmlns:p14="http://schemas.microsoft.com/office/powerpoint/2010/main" val="1281573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An associated concept is that of efficiency, which measures how well resources are used in order to achieve a desired outcome. Opportunity cost represents a very useful mode of thought in health economics, as it emphasizes the explicit trade-offs that underlie resource use in the health services.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Health economics can help to inform and improve decision-making as a systematic and objective system of thought. The very process of identifying alternative options to meet pre-specified objectives and balancing resources and benefits represents a valuable mode of thinking for decision-making, irrespective of whether formal economic evaluation is undertaken.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6</a:t>
            </a:fld>
            <a:endParaRPr lang="en-US"/>
          </a:p>
        </p:txBody>
      </p:sp>
    </p:spTree>
    <p:extLst>
      <p:ext uri="{BB962C8B-B14F-4D97-AF65-F5344CB8AC3E}">
        <p14:creationId xmlns:p14="http://schemas.microsoft.com/office/powerpoint/2010/main" val="145047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i="1" kern="1200" dirty="0">
                <a:solidFill>
                  <a:schemeClr val="tx1"/>
                </a:solidFill>
                <a:effectLst/>
                <a:latin typeface="+mn-lt"/>
                <a:ea typeface="+mn-ea"/>
                <a:cs typeface="+mn-cs"/>
              </a:rPr>
              <a:t>Authentic</a:t>
            </a:r>
            <a:r>
              <a:rPr lang="en-US" sz="1200" i="1" kern="1200" dirty="0">
                <a:solidFill>
                  <a:schemeClr val="tx1"/>
                </a:solidFill>
                <a:effectLst/>
                <a:latin typeface="+mn-lt"/>
                <a:ea typeface="+mn-ea"/>
                <a:cs typeface="+mn-cs"/>
              </a:rPr>
              <a:t>:</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 authenticity is assurance that information in the report is from the source it claims to be from. Authenticity involves proof of identity. √ Data should be from authentic sources.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b="1" i="1" kern="1200" dirty="0">
                <a:solidFill>
                  <a:schemeClr val="tx1"/>
                </a:solidFill>
                <a:effectLst/>
                <a:latin typeface="+mn-lt"/>
                <a:ea typeface="+mn-ea"/>
                <a:cs typeface="+mn-cs"/>
              </a:rPr>
              <a:t>Reliable: </a:t>
            </a:r>
            <a:r>
              <a:rPr lang="en-US" sz="1200" i="1" kern="1200" dirty="0">
                <a:solidFill>
                  <a:schemeClr val="tx1"/>
                </a:solidFill>
                <a:effectLst/>
                <a:latin typeface="+mn-lt"/>
                <a:ea typeface="+mn-ea"/>
                <a:cs typeface="+mn-cs"/>
              </a:rPr>
              <a:t>√</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reliability is the extent to which we can rely on the source of the</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data and, therefore, the data itself. Reliable data is dependable, trustworthy, unfailing, sure, authentic, genuine, reputable. √ Consistency is the main measure of reliability. So, in simple terms, the reputation of the source is critical.</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i="1" kern="1200" dirty="0">
                <a:solidFill>
                  <a:schemeClr val="tx1"/>
                </a:solidFill>
                <a:effectLst/>
                <a:latin typeface="+mn-lt"/>
                <a:ea typeface="+mn-ea"/>
                <a:cs typeface="+mn-cs"/>
              </a:rPr>
              <a:t>Relevant</a:t>
            </a:r>
            <a:r>
              <a:rPr lang="en-US" sz="1200" i="1" kern="1200" dirty="0">
                <a:solidFill>
                  <a:schemeClr val="tx1"/>
                </a:solidFill>
                <a:effectLst/>
                <a:latin typeface="+mn-lt"/>
                <a:ea typeface="+mn-ea"/>
                <a:cs typeface="+mn-cs"/>
              </a:rPr>
              <a:t>:</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relevant data id data which is applicable to the situation or</a:t>
            </a:r>
            <a:r>
              <a:rPr lang="en-US" sz="1200" b="1" i="1"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problem at hand that can help solve a problem or contribute to a solution</a:t>
            </a:r>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8</a:t>
            </a:fld>
            <a:endParaRPr lang="en-US"/>
          </a:p>
        </p:txBody>
      </p:sp>
    </p:spTree>
    <p:extLst>
      <p:ext uri="{BB962C8B-B14F-4D97-AF65-F5344CB8AC3E}">
        <p14:creationId xmlns:p14="http://schemas.microsoft.com/office/powerpoint/2010/main" val="1503798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This is because a lot of time and money goes into research and development and companies need to make profit. For the duration of their license to exclusivity, these companies will price their medicine in accordance with basic economic principles of supply and demand. This means that the price will rise as the demand for it increases. This significantly impacts on resource allocation in medical fund schemes </a:t>
            </a:r>
            <a:endParaRPr lang="en-US" dirty="0"/>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10</a:t>
            </a:fld>
            <a:endParaRPr lang="en-US"/>
          </a:p>
        </p:txBody>
      </p:sp>
    </p:spTree>
    <p:extLst>
      <p:ext uri="{BB962C8B-B14F-4D97-AF65-F5344CB8AC3E}">
        <p14:creationId xmlns:p14="http://schemas.microsoft.com/office/powerpoint/2010/main" val="3045331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The Research and Monitoring Division of the Council comprises a highly specialized team of multidisciplinary professionals. Together, the members of the team combine expertise in medical and nursing care, law, epidemiology, public health, accounting, health economics, information management and business administration. The team is responsible for monitoring the impact of the Act, researching developments and recommending policy options to the Department and Ministry of Health, to improve the regulatory environment.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The act establishes a health system based on </a:t>
            </a:r>
            <a:r>
              <a:rPr lang="en-US" sz="1200" i="1" kern="1200" dirty="0" err="1">
                <a:solidFill>
                  <a:schemeClr val="tx1"/>
                </a:solidFill>
                <a:effectLst/>
                <a:latin typeface="+mn-lt"/>
                <a:ea typeface="+mn-ea"/>
                <a:cs typeface="+mn-cs"/>
              </a:rPr>
              <a:t>decentralised</a:t>
            </a:r>
            <a:r>
              <a:rPr lang="en-US" sz="1200" i="1" kern="1200" dirty="0">
                <a:solidFill>
                  <a:schemeClr val="tx1"/>
                </a:solidFill>
                <a:effectLst/>
                <a:latin typeface="+mn-lt"/>
                <a:ea typeface="+mn-ea"/>
                <a:cs typeface="+mn-cs"/>
              </a:rPr>
              <a:t> management, principles of equity, efficiency, sound governance, internationally </a:t>
            </a:r>
            <a:r>
              <a:rPr lang="en-US" sz="1200" i="1" kern="1200" dirty="0" err="1">
                <a:solidFill>
                  <a:schemeClr val="tx1"/>
                </a:solidFill>
                <a:effectLst/>
                <a:latin typeface="+mn-lt"/>
                <a:ea typeface="+mn-ea"/>
                <a:cs typeface="+mn-cs"/>
              </a:rPr>
              <a:t>recognised</a:t>
            </a:r>
            <a:r>
              <a:rPr lang="en-US" sz="1200" i="1" kern="1200" dirty="0">
                <a:solidFill>
                  <a:schemeClr val="tx1"/>
                </a:solidFill>
                <a:effectLst/>
                <a:latin typeface="+mn-lt"/>
                <a:ea typeface="+mn-ea"/>
                <a:cs typeface="+mn-cs"/>
              </a:rPr>
              <a:t> standards of research and a spirit of enquiry and advocacy which encourages participation. It promotes a spirit of co-operation and shared responsibility among public and private health professionals and providers and other relevant sectors within the context of national, provincial and district health plans√</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11</a:t>
            </a:fld>
            <a:endParaRPr lang="en-US"/>
          </a:p>
        </p:txBody>
      </p:sp>
    </p:spTree>
    <p:extLst>
      <p:ext uri="{BB962C8B-B14F-4D97-AF65-F5344CB8AC3E}">
        <p14:creationId xmlns:p14="http://schemas.microsoft.com/office/powerpoint/2010/main" val="3456047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err="1"/>
              <a:t>Pharmaco</a:t>
            </a:r>
            <a:r>
              <a:rPr lang="en-US" i="1" dirty="0"/>
              <a:t>-economic concepts and methods have been in use since the early seventies. The trend in the use of </a:t>
            </a:r>
            <a:r>
              <a:rPr lang="en-US" i="1" dirty="0" err="1"/>
              <a:t>pharmaco</a:t>
            </a:r>
            <a:r>
              <a:rPr lang="en-US" i="1" dirty="0"/>
              <a:t>-economics in formulary decision making, disease management </a:t>
            </a:r>
            <a:r>
              <a:rPr lang="en-US" i="1" dirty="0" err="1"/>
              <a:t>programmes</a:t>
            </a:r>
            <a:r>
              <a:rPr lang="en-US" i="1" dirty="0"/>
              <a:t> as well as to determine the cost effectiveness of healthcare interventions is on the increase. </a:t>
            </a:r>
            <a:r>
              <a:rPr lang="en-US" i="1" dirty="0" err="1"/>
              <a:t>Pharmaco</a:t>
            </a:r>
            <a:r>
              <a:rPr lang="en-US" i="1" dirty="0"/>
              <a:t>-economic analyses can be used to evaluate drugs for formulary status. </a:t>
            </a:r>
            <a:endParaRPr lang="en-US" dirty="0"/>
          </a:p>
          <a:p>
            <a:endParaRPr lang="en-US" dirty="0"/>
          </a:p>
        </p:txBody>
      </p:sp>
      <p:sp>
        <p:nvSpPr>
          <p:cNvPr id="4" name="Slide Number Placeholder 3"/>
          <p:cNvSpPr>
            <a:spLocks noGrp="1"/>
          </p:cNvSpPr>
          <p:nvPr>
            <p:ph type="sldNum" sz="quarter" idx="10"/>
          </p:nvPr>
        </p:nvSpPr>
        <p:spPr/>
        <p:txBody>
          <a:bodyPr/>
          <a:lstStyle/>
          <a:p>
            <a:fld id="{9F816152-3DC7-4DAC-94D3-7593DBEFE3C4}" type="slidenum">
              <a:rPr lang="en-US" smtClean="0"/>
              <a:t>12</a:t>
            </a:fld>
            <a:endParaRPr lang="en-US"/>
          </a:p>
        </p:txBody>
      </p:sp>
    </p:spTree>
    <p:extLst>
      <p:ext uri="{BB962C8B-B14F-4D97-AF65-F5344CB8AC3E}">
        <p14:creationId xmlns:p14="http://schemas.microsoft.com/office/powerpoint/2010/main" val="36129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3">
            <a:extLst>
              <a:ext uri="{FF2B5EF4-FFF2-40B4-BE49-F238E27FC236}">
                <a16:creationId xmlns:a16="http://schemas.microsoft.com/office/drawing/2014/main" id="{B5385547-C814-F048-B4B9-0CEF8187CCFF}"/>
              </a:ext>
            </a:extLst>
          </p:cNvPr>
          <p:cNvSpPr>
            <a:spLocks/>
          </p:cNvSpPr>
          <p:nvPr/>
        </p:nvSpPr>
        <p:spPr bwMode="auto">
          <a:xfrm>
            <a:off x="-34925" y="4321175"/>
            <a:ext cx="1512888" cy="781050"/>
          </a:xfrm>
          <a:custGeom>
            <a:avLst/>
            <a:gdLst>
              <a:gd name="T0" fmla="*/ 5799 w 8042"/>
              <a:gd name="T1" fmla="*/ 10000 h 10000"/>
              <a:gd name="T2" fmla="*/ 5961 w 8042"/>
              <a:gd name="T3" fmla="*/ 9880 h 10000"/>
              <a:gd name="T4" fmla="*/ 5988 w 8042"/>
              <a:gd name="T5" fmla="*/ 9820 h 10000"/>
              <a:gd name="T6" fmla="*/ 8042 w 8042"/>
              <a:gd name="T7" fmla="*/ 5260 h 10000"/>
              <a:gd name="T8" fmla="*/ 8042 w 8042"/>
              <a:gd name="T9" fmla="*/ 4721 h 10000"/>
              <a:gd name="T10" fmla="*/ 5988 w 8042"/>
              <a:gd name="T11" fmla="*/ 221 h 10000"/>
              <a:gd name="T12" fmla="*/ 5961 w 8042"/>
              <a:gd name="T13" fmla="*/ 160 h 10000"/>
              <a:gd name="T14" fmla="*/ 5799 w 8042"/>
              <a:gd name="T15" fmla="*/ 41 h 10000"/>
              <a:gd name="T16" fmla="*/ 18 w 8042"/>
              <a:gd name="T17" fmla="*/ 0 h 10000"/>
              <a:gd name="T18" fmla="*/ 0 w 8042"/>
              <a:gd name="T19" fmla="*/ 9991 h 10000"/>
              <a:gd name="T20" fmla="*/ 5799 w 8042"/>
              <a:gd name="T21" fmla="*/ 1000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104284" y="2514601"/>
            <a:ext cx="715048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104284" y="4777381"/>
            <a:ext cx="715048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4155A72A-FE62-FA43-BD8A-1CD9C7A99CC1}"/>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8DC8DD1B-6EB1-7749-A447-203668B0976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7D37F64-2873-4C4A-8A61-81514F3D24E3}"/>
              </a:ext>
            </a:extLst>
          </p:cNvPr>
          <p:cNvSpPr>
            <a:spLocks noGrp="1"/>
          </p:cNvSpPr>
          <p:nvPr>
            <p:ph type="sldNum" sz="quarter" idx="12"/>
          </p:nvPr>
        </p:nvSpPr>
        <p:spPr>
          <a:xfrm>
            <a:off x="458788" y="4529138"/>
            <a:ext cx="633412" cy="365125"/>
          </a:xfrm>
        </p:spPr>
        <p:txBody>
          <a:bodyPr/>
          <a:lstStyle>
            <a:lvl1pPr>
              <a:defRPr/>
            </a:lvl1pPr>
          </a:lstStyle>
          <a:p>
            <a:pPr>
              <a:defRPr/>
            </a:pPr>
            <a:fld id="{2BB77A96-F5B2-1E42-BC81-F598E2734CB3}" type="slidenum">
              <a:rPr lang="en-GB" altLang="en-US"/>
              <a:pPr>
                <a:defRPr/>
              </a:pPr>
              <a:t>‹#›</a:t>
            </a:fld>
            <a:endParaRPr lang="en-GB" altLang="en-US"/>
          </a:p>
        </p:txBody>
      </p:sp>
    </p:spTree>
    <p:extLst>
      <p:ext uri="{BB962C8B-B14F-4D97-AF65-F5344CB8AC3E}">
        <p14:creationId xmlns:p14="http://schemas.microsoft.com/office/powerpoint/2010/main" val="2040371868"/>
      </p:ext>
    </p:extLst>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69AE0B6-9078-3142-86D9-285F7FB24244}"/>
              </a:ext>
            </a:extLst>
          </p:cNvPr>
          <p:cNvSpPr>
            <a:spLocks/>
          </p:cNvSpPr>
          <p:nvPr/>
        </p:nvSpPr>
        <p:spPr bwMode="auto">
          <a:xfrm flipV="1">
            <a:off x="0" y="3167063"/>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4" y="609600"/>
            <a:ext cx="7141317"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C7DC4B41-7EF2-2B4B-85F4-478A8FEF35D6}"/>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563C9658-1757-BE43-A6BF-150E6C3D0E8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2B3B2FC-2CE1-974E-8D19-6DDB45C32E0E}"/>
              </a:ext>
            </a:extLst>
          </p:cNvPr>
          <p:cNvSpPr>
            <a:spLocks noGrp="1"/>
          </p:cNvSpPr>
          <p:nvPr>
            <p:ph type="sldNum" sz="quarter" idx="12"/>
          </p:nvPr>
        </p:nvSpPr>
        <p:spPr>
          <a:xfrm>
            <a:off x="554038" y="3244850"/>
            <a:ext cx="633412" cy="365125"/>
          </a:xfrm>
        </p:spPr>
        <p:txBody>
          <a:bodyPr/>
          <a:lstStyle>
            <a:lvl1pPr>
              <a:defRPr/>
            </a:lvl1pPr>
          </a:lstStyle>
          <a:p>
            <a:pPr>
              <a:defRPr/>
            </a:pPr>
            <a:fld id="{8541E683-7872-4349-B05C-5AB5202AC766}" type="slidenum">
              <a:rPr lang="en-GB" altLang="en-US"/>
              <a:pPr>
                <a:defRPr/>
              </a:pPr>
              <a:t>‹#›</a:t>
            </a:fld>
            <a:endParaRPr lang="en-GB" altLang="en-US"/>
          </a:p>
        </p:txBody>
      </p:sp>
    </p:spTree>
    <p:extLst>
      <p:ext uri="{BB962C8B-B14F-4D97-AF65-F5344CB8AC3E}">
        <p14:creationId xmlns:p14="http://schemas.microsoft.com/office/powerpoint/2010/main" val="22147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5F76601-A973-AC4A-96A4-1BC104ADA1A4}"/>
              </a:ext>
            </a:extLst>
          </p:cNvPr>
          <p:cNvSpPr>
            <a:spLocks/>
          </p:cNvSpPr>
          <p:nvPr/>
        </p:nvSpPr>
        <p:spPr bwMode="auto">
          <a:xfrm flipV="1">
            <a:off x="0" y="3167063"/>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a:extLst>
              <a:ext uri="{FF2B5EF4-FFF2-40B4-BE49-F238E27FC236}">
                <a16:creationId xmlns:a16="http://schemas.microsoft.com/office/drawing/2014/main" id="{1B3A1659-478C-3D4C-B793-3C6C4DB87574}"/>
              </a:ext>
            </a:extLst>
          </p:cNvPr>
          <p:cNvSpPr txBox="1">
            <a:spLocks noChangeArrowheads="1"/>
          </p:cNvSpPr>
          <p:nvPr/>
        </p:nvSpPr>
        <p:spPr bwMode="auto">
          <a:xfrm>
            <a:off x="1958975" y="647700"/>
            <a:ext cx="4953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7" name="TextBox 62">
            <a:extLst>
              <a:ext uri="{FF2B5EF4-FFF2-40B4-BE49-F238E27FC236}">
                <a16:creationId xmlns:a16="http://schemas.microsoft.com/office/drawing/2014/main" id="{0314B9F0-5E76-5741-B644-F764691F255F}"/>
              </a:ext>
            </a:extLst>
          </p:cNvPr>
          <p:cNvSpPr txBox="1">
            <a:spLocks noChangeArrowheads="1"/>
          </p:cNvSpPr>
          <p:nvPr/>
        </p:nvSpPr>
        <p:spPr bwMode="auto">
          <a:xfrm>
            <a:off x="8850313" y="2905125"/>
            <a:ext cx="49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617303" y="3505200"/>
            <a:ext cx="612504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Date Placeholder 3">
            <a:extLst>
              <a:ext uri="{FF2B5EF4-FFF2-40B4-BE49-F238E27FC236}">
                <a16:creationId xmlns:a16="http://schemas.microsoft.com/office/drawing/2014/main" id="{49E301D7-E3CB-0246-A221-27FFACDAA1E1}"/>
              </a:ext>
            </a:extLst>
          </p:cNvPr>
          <p:cNvSpPr>
            <a:spLocks noGrp="1"/>
          </p:cNvSpPr>
          <p:nvPr>
            <p:ph type="dt" sz="half" idx="14"/>
          </p:nvPr>
        </p:nvSpPr>
        <p:spPr/>
        <p:txBody>
          <a:bodyPr/>
          <a:lstStyle>
            <a:lvl1pPr>
              <a:defRPr/>
            </a:lvl1pPr>
          </a:lstStyle>
          <a:p>
            <a:pPr>
              <a:defRPr/>
            </a:pPr>
            <a:endParaRPr lang="en-GB"/>
          </a:p>
        </p:txBody>
      </p:sp>
      <p:sp>
        <p:nvSpPr>
          <p:cNvPr id="9" name="Footer Placeholder 4">
            <a:extLst>
              <a:ext uri="{FF2B5EF4-FFF2-40B4-BE49-F238E27FC236}">
                <a16:creationId xmlns:a16="http://schemas.microsoft.com/office/drawing/2014/main" id="{BDD1409D-7DC8-764C-8EBA-7124C80D9ADE}"/>
              </a:ext>
            </a:extLst>
          </p:cNvPr>
          <p:cNvSpPr>
            <a:spLocks noGrp="1"/>
          </p:cNvSpPr>
          <p:nvPr>
            <p:ph type="ftr" sz="quarter" idx="15"/>
          </p:nvPr>
        </p:nvSpPr>
        <p:spPr/>
        <p:txBody>
          <a:bodyPr/>
          <a:lstStyle>
            <a:lvl1pPr>
              <a:defRPr/>
            </a:lvl1pPr>
          </a:lstStyle>
          <a:p>
            <a:pPr>
              <a:defRPr/>
            </a:pPr>
            <a:endParaRPr lang="en-GB"/>
          </a:p>
        </p:txBody>
      </p:sp>
      <p:sp>
        <p:nvSpPr>
          <p:cNvPr id="10" name="Slide Number Placeholder 5">
            <a:extLst>
              <a:ext uri="{FF2B5EF4-FFF2-40B4-BE49-F238E27FC236}">
                <a16:creationId xmlns:a16="http://schemas.microsoft.com/office/drawing/2014/main" id="{E21396B7-22B9-224E-901C-B2ED008FE56E}"/>
              </a:ext>
            </a:extLst>
          </p:cNvPr>
          <p:cNvSpPr>
            <a:spLocks noGrp="1"/>
          </p:cNvSpPr>
          <p:nvPr>
            <p:ph type="sldNum" sz="quarter" idx="16"/>
          </p:nvPr>
        </p:nvSpPr>
        <p:spPr>
          <a:xfrm>
            <a:off x="554038" y="3244850"/>
            <a:ext cx="633412" cy="365125"/>
          </a:xfrm>
        </p:spPr>
        <p:txBody>
          <a:bodyPr/>
          <a:lstStyle>
            <a:lvl1pPr>
              <a:defRPr/>
            </a:lvl1pPr>
          </a:lstStyle>
          <a:p>
            <a:pPr>
              <a:defRPr/>
            </a:pPr>
            <a:fld id="{87508082-68A8-9F43-9CD8-811732CC5DDE}" type="slidenum">
              <a:rPr lang="en-GB" altLang="en-US"/>
              <a:pPr>
                <a:defRPr/>
              </a:pPr>
              <a:t>‹#›</a:t>
            </a:fld>
            <a:endParaRPr lang="en-GB" altLang="en-US"/>
          </a:p>
        </p:txBody>
      </p:sp>
    </p:spTree>
    <p:extLst>
      <p:ext uri="{BB962C8B-B14F-4D97-AF65-F5344CB8AC3E}">
        <p14:creationId xmlns:p14="http://schemas.microsoft.com/office/powerpoint/2010/main" val="1635930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7128EEAF-EA11-A24F-89F7-869CF4F46958}"/>
              </a:ext>
            </a:extLst>
          </p:cNvPr>
          <p:cNvSpPr>
            <a:spLocks/>
          </p:cNvSpPr>
          <p:nvPr/>
        </p:nvSpPr>
        <p:spPr bwMode="auto">
          <a:xfrm flipV="1">
            <a:off x="0" y="4910138"/>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4" y="2438402"/>
            <a:ext cx="7141317"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104284" y="5181600"/>
            <a:ext cx="7141317"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E743D75B-87E4-C444-8FD4-C63C17DBD10C}"/>
              </a:ext>
            </a:extLst>
          </p:cNvPr>
          <p:cNvSpPr>
            <a:spLocks noGrp="1"/>
          </p:cNvSpPr>
          <p:nvPr>
            <p:ph type="dt" sz="half" idx="10"/>
          </p:nvPr>
        </p:nvSpPr>
        <p:spPr/>
        <p:txBody>
          <a:bodyPr/>
          <a:lstStyle>
            <a:lvl1pPr>
              <a:defRPr/>
            </a:lvl1pPr>
          </a:lstStyle>
          <a:p>
            <a:pPr>
              <a:defRPr/>
            </a:pPr>
            <a:endParaRPr lang="en-GB"/>
          </a:p>
        </p:txBody>
      </p:sp>
      <p:sp>
        <p:nvSpPr>
          <p:cNvPr id="7" name="Footer Placeholder 5">
            <a:extLst>
              <a:ext uri="{FF2B5EF4-FFF2-40B4-BE49-F238E27FC236}">
                <a16:creationId xmlns:a16="http://schemas.microsoft.com/office/drawing/2014/main" id="{558F7AD1-A432-1448-B93B-CA30B549CFB6}"/>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3BCE756A-C690-154F-8312-ED69EB7AFC6B}"/>
              </a:ext>
            </a:extLst>
          </p:cNvPr>
          <p:cNvSpPr>
            <a:spLocks noGrp="1"/>
          </p:cNvSpPr>
          <p:nvPr>
            <p:ph type="sldNum" sz="quarter" idx="12"/>
          </p:nvPr>
        </p:nvSpPr>
        <p:spPr>
          <a:xfrm>
            <a:off x="554038" y="4983163"/>
            <a:ext cx="633412" cy="365125"/>
          </a:xfrm>
        </p:spPr>
        <p:txBody>
          <a:bodyPr/>
          <a:lstStyle>
            <a:lvl1pPr>
              <a:defRPr/>
            </a:lvl1pPr>
          </a:lstStyle>
          <a:p>
            <a:pPr>
              <a:defRPr/>
            </a:pPr>
            <a:fld id="{B7FC4816-9B2B-B94E-9A79-1ED791FB11AF}" type="slidenum">
              <a:rPr lang="en-GB" altLang="en-US"/>
              <a:pPr>
                <a:defRPr/>
              </a:pPr>
              <a:t>‹#›</a:t>
            </a:fld>
            <a:endParaRPr lang="en-GB" altLang="en-US"/>
          </a:p>
        </p:txBody>
      </p:sp>
    </p:spTree>
    <p:extLst>
      <p:ext uri="{BB962C8B-B14F-4D97-AF65-F5344CB8AC3E}">
        <p14:creationId xmlns:p14="http://schemas.microsoft.com/office/powerpoint/2010/main" val="1383123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10681F1-31A1-0444-81A3-51F0327E3381}"/>
              </a:ext>
            </a:extLst>
          </p:cNvPr>
          <p:cNvSpPr>
            <a:spLocks/>
          </p:cNvSpPr>
          <p:nvPr/>
        </p:nvSpPr>
        <p:spPr bwMode="auto">
          <a:xfrm flipV="1">
            <a:off x="0" y="4910138"/>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4">
            <a:extLst>
              <a:ext uri="{FF2B5EF4-FFF2-40B4-BE49-F238E27FC236}">
                <a16:creationId xmlns:a16="http://schemas.microsoft.com/office/drawing/2014/main" id="{DDFC326A-2C22-154E-8A36-28D5B3A8A2DE}"/>
              </a:ext>
            </a:extLst>
          </p:cNvPr>
          <p:cNvSpPr txBox="1">
            <a:spLocks noChangeArrowheads="1"/>
          </p:cNvSpPr>
          <p:nvPr/>
        </p:nvSpPr>
        <p:spPr bwMode="auto">
          <a:xfrm>
            <a:off x="1958975" y="647700"/>
            <a:ext cx="4953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7" name="TextBox 62">
            <a:extLst>
              <a:ext uri="{FF2B5EF4-FFF2-40B4-BE49-F238E27FC236}">
                <a16:creationId xmlns:a16="http://schemas.microsoft.com/office/drawing/2014/main" id="{69B0C999-CCE4-1B4E-867F-0CB9282A02FC}"/>
              </a:ext>
            </a:extLst>
          </p:cNvPr>
          <p:cNvSpPr txBox="1">
            <a:spLocks noChangeArrowheads="1"/>
          </p:cNvSpPr>
          <p:nvPr/>
        </p:nvSpPr>
        <p:spPr bwMode="auto">
          <a:xfrm>
            <a:off x="8850313" y="2905125"/>
            <a:ext cx="49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13"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104283" y="4343400"/>
            <a:ext cx="72456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104283" y="5181600"/>
            <a:ext cx="7245650"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8" name="Date Placeholder 4">
            <a:extLst>
              <a:ext uri="{FF2B5EF4-FFF2-40B4-BE49-F238E27FC236}">
                <a16:creationId xmlns:a16="http://schemas.microsoft.com/office/drawing/2014/main" id="{7A4459CE-D42E-1640-98C6-DE28F96FFF69}"/>
              </a:ext>
            </a:extLst>
          </p:cNvPr>
          <p:cNvSpPr>
            <a:spLocks noGrp="1"/>
          </p:cNvSpPr>
          <p:nvPr>
            <p:ph type="dt" sz="half" idx="14"/>
          </p:nvPr>
        </p:nvSpPr>
        <p:spPr/>
        <p:txBody>
          <a:bodyPr/>
          <a:lstStyle>
            <a:lvl1pPr>
              <a:defRPr/>
            </a:lvl1pPr>
          </a:lstStyle>
          <a:p>
            <a:pPr>
              <a:defRPr/>
            </a:pPr>
            <a:endParaRPr lang="en-GB"/>
          </a:p>
        </p:txBody>
      </p:sp>
      <p:sp>
        <p:nvSpPr>
          <p:cNvPr id="9" name="Footer Placeholder 5">
            <a:extLst>
              <a:ext uri="{FF2B5EF4-FFF2-40B4-BE49-F238E27FC236}">
                <a16:creationId xmlns:a16="http://schemas.microsoft.com/office/drawing/2014/main" id="{B95EC192-1497-D14C-9867-63704E4E7EE2}"/>
              </a:ext>
            </a:extLst>
          </p:cNvPr>
          <p:cNvSpPr>
            <a:spLocks noGrp="1"/>
          </p:cNvSpPr>
          <p:nvPr>
            <p:ph type="ftr" sz="quarter" idx="15"/>
          </p:nvPr>
        </p:nvSpPr>
        <p:spPr/>
        <p:txBody>
          <a:bodyPr/>
          <a:lstStyle>
            <a:lvl1pPr>
              <a:defRPr/>
            </a:lvl1pPr>
          </a:lstStyle>
          <a:p>
            <a:pPr>
              <a:defRPr/>
            </a:pPr>
            <a:endParaRPr lang="en-GB"/>
          </a:p>
        </p:txBody>
      </p:sp>
      <p:sp>
        <p:nvSpPr>
          <p:cNvPr id="10" name="Slide Number Placeholder 6">
            <a:extLst>
              <a:ext uri="{FF2B5EF4-FFF2-40B4-BE49-F238E27FC236}">
                <a16:creationId xmlns:a16="http://schemas.microsoft.com/office/drawing/2014/main" id="{4008CBD5-7D3C-A144-9E55-2D12969F1295}"/>
              </a:ext>
            </a:extLst>
          </p:cNvPr>
          <p:cNvSpPr>
            <a:spLocks noGrp="1"/>
          </p:cNvSpPr>
          <p:nvPr>
            <p:ph type="sldNum" sz="quarter" idx="16"/>
          </p:nvPr>
        </p:nvSpPr>
        <p:spPr>
          <a:xfrm>
            <a:off x="554038" y="4983163"/>
            <a:ext cx="633412" cy="365125"/>
          </a:xfrm>
        </p:spPr>
        <p:txBody>
          <a:bodyPr/>
          <a:lstStyle>
            <a:lvl1pPr>
              <a:defRPr/>
            </a:lvl1pPr>
          </a:lstStyle>
          <a:p>
            <a:pPr>
              <a:defRPr/>
            </a:pPr>
            <a:fld id="{C8540BD7-4FC3-1945-A632-47594D7D5C7B}" type="slidenum">
              <a:rPr lang="en-GB" altLang="en-US"/>
              <a:pPr>
                <a:defRPr/>
              </a:pPr>
              <a:t>‹#›</a:t>
            </a:fld>
            <a:endParaRPr lang="en-GB" altLang="en-US"/>
          </a:p>
        </p:txBody>
      </p:sp>
    </p:spTree>
    <p:extLst>
      <p:ext uri="{BB962C8B-B14F-4D97-AF65-F5344CB8AC3E}">
        <p14:creationId xmlns:p14="http://schemas.microsoft.com/office/powerpoint/2010/main" val="1385061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A015FA06-34FA-C347-99B5-679A3A989847}"/>
              </a:ext>
            </a:extLst>
          </p:cNvPr>
          <p:cNvSpPr>
            <a:spLocks/>
          </p:cNvSpPr>
          <p:nvPr/>
        </p:nvSpPr>
        <p:spPr bwMode="auto">
          <a:xfrm flipV="1">
            <a:off x="0" y="4910138"/>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4" y="627407"/>
            <a:ext cx="7141316"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104284" y="4343400"/>
            <a:ext cx="7141317"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104284" y="5181600"/>
            <a:ext cx="7141317" cy="729622"/>
          </a:xfrm>
        </p:spPr>
        <p:txBody>
          <a:bodyPr rtlCol="0">
            <a:normAutofit/>
          </a:bodyPr>
          <a:lstStyle>
            <a:lvl1pPr>
              <a:buNone/>
              <a:defRPr lang="en-US">
                <a:solidFill>
                  <a:schemeClr val="tx1">
                    <a:lumMod val="65000"/>
                    <a:lumOff val="35000"/>
                  </a:schemeClr>
                </a:solidFill>
              </a:defRPr>
            </a:lvl1pPr>
          </a:lstStyle>
          <a:p>
            <a:pPr lvl="0"/>
            <a:r>
              <a:rPr lang="en-US"/>
              <a:t>Edit Master text styles</a:t>
            </a:r>
          </a:p>
        </p:txBody>
      </p:sp>
      <p:sp>
        <p:nvSpPr>
          <p:cNvPr id="6" name="Date Placeholder 4">
            <a:extLst>
              <a:ext uri="{FF2B5EF4-FFF2-40B4-BE49-F238E27FC236}">
                <a16:creationId xmlns:a16="http://schemas.microsoft.com/office/drawing/2014/main" id="{02A3DE65-C4D3-6540-B826-C4B43A5D8D20}"/>
              </a:ext>
            </a:extLst>
          </p:cNvPr>
          <p:cNvSpPr>
            <a:spLocks noGrp="1"/>
          </p:cNvSpPr>
          <p:nvPr>
            <p:ph type="dt" sz="half" idx="14"/>
          </p:nvPr>
        </p:nvSpPr>
        <p:spPr/>
        <p:txBody>
          <a:bodyPr/>
          <a:lstStyle>
            <a:lvl1pPr>
              <a:defRPr/>
            </a:lvl1pPr>
          </a:lstStyle>
          <a:p>
            <a:pPr>
              <a:defRPr/>
            </a:pPr>
            <a:endParaRPr lang="en-GB"/>
          </a:p>
        </p:txBody>
      </p:sp>
      <p:sp>
        <p:nvSpPr>
          <p:cNvPr id="7" name="Footer Placeholder 5">
            <a:extLst>
              <a:ext uri="{FF2B5EF4-FFF2-40B4-BE49-F238E27FC236}">
                <a16:creationId xmlns:a16="http://schemas.microsoft.com/office/drawing/2014/main" id="{EFEACD20-9282-3049-A969-32E479C2469A}"/>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F9DAE82D-9814-2545-A071-1C6F61659365}"/>
              </a:ext>
            </a:extLst>
          </p:cNvPr>
          <p:cNvSpPr>
            <a:spLocks noGrp="1"/>
          </p:cNvSpPr>
          <p:nvPr>
            <p:ph type="sldNum" sz="quarter" idx="16"/>
          </p:nvPr>
        </p:nvSpPr>
        <p:spPr>
          <a:xfrm>
            <a:off x="554038" y="4983163"/>
            <a:ext cx="633412" cy="365125"/>
          </a:xfrm>
        </p:spPr>
        <p:txBody>
          <a:bodyPr/>
          <a:lstStyle>
            <a:lvl1pPr>
              <a:defRPr/>
            </a:lvl1pPr>
          </a:lstStyle>
          <a:p>
            <a:pPr>
              <a:defRPr/>
            </a:pPr>
            <a:fld id="{0A204386-7404-5F47-9404-FD55172853D1}" type="slidenum">
              <a:rPr lang="en-GB" altLang="en-US"/>
              <a:pPr>
                <a:defRPr/>
              </a:pPr>
              <a:t>‹#›</a:t>
            </a:fld>
            <a:endParaRPr lang="en-GB" altLang="en-US"/>
          </a:p>
        </p:txBody>
      </p:sp>
    </p:spTree>
    <p:extLst>
      <p:ext uri="{BB962C8B-B14F-4D97-AF65-F5344CB8AC3E}">
        <p14:creationId xmlns:p14="http://schemas.microsoft.com/office/powerpoint/2010/main" val="1277713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6B71F216-6A59-9F42-82B6-EF6B5B294FA0}"/>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F9457B4-A13C-934E-A6F0-B9064834B75C}"/>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12C70D6A-A21A-CD4D-B923-600B6F354B9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96881DF-FA31-FB4B-A199-C3D35DB13CB7}"/>
              </a:ext>
            </a:extLst>
          </p:cNvPr>
          <p:cNvSpPr>
            <a:spLocks noGrp="1"/>
          </p:cNvSpPr>
          <p:nvPr>
            <p:ph type="sldNum" sz="quarter" idx="12"/>
          </p:nvPr>
        </p:nvSpPr>
        <p:spPr/>
        <p:txBody>
          <a:bodyPr/>
          <a:lstStyle>
            <a:lvl1pPr>
              <a:defRPr/>
            </a:lvl1pPr>
          </a:lstStyle>
          <a:p>
            <a:pPr>
              <a:defRPr/>
            </a:pPr>
            <a:fld id="{CA391364-17DB-6645-BE37-EEE8FFD4CA0E}" type="slidenum">
              <a:rPr lang="en-GB" altLang="en-US"/>
              <a:pPr>
                <a:defRPr/>
              </a:pPr>
              <a:t>‹#›</a:t>
            </a:fld>
            <a:endParaRPr lang="en-GB" altLang="en-US"/>
          </a:p>
        </p:txBody>
      </p:sp>
    </p:spTree>
    <p:extLst>
      <p:ext uri="{BB962C8B-B14F-4D97-AF65-F5344CB8AC3E}">
        <p14:creationId xmlns:p14="http://schemas.microsoft.com/office/powerpoint/2010/main" val="691472594"/>
      </p:ext>
    </p:extLst>
  </p:cSld>
  <p:clrMapOvr>
    <a:masterClrMapping/>
  </p:clrMapOvr>
  <p:transition spd="med">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88D8511-3B5C-1E4F-B510-E89C69626DF1}"/>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7451746" y="627407"/>
            <a:ext cx="1794143"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104284" y="627407"/>
            <a:ext cx="5109377"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4CDE067-70CF-234F-A1EE-BDCD0CF9E608}"/>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61FF96CD-8ABC-5740-BA94-27389C996AC7}"/>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07BDEC32-45F8-C542-BDED-3C467D32BF6A}"/>
              </a:ext>
            </a:extLst>
          </p:cNvPr>
          <p:cNvSpPr>
            <a:spLocks noGrp="1"/>
          </p:cNvSpPr>
          <p:nvPr>
            <p:ph type="sldNum" sz="quarter" idx="12"/>
          </p:nvPr>
        </p:nvSpPr>
        <p:spPr/>
        <p:txBody>
          <a:bodyPr/>
          <a:lstStyle>
            <a:lvl1pPr>
              <a:defRPr/>
            </a:lvl1pPr>
          </a:lstStyle>
          <a:p>
            <a:pPr>
              <a:defRPr/>
            </a:pPr>
            <a:fld id="{17D7FDA2-12B8-194F-9F40-180FFC1AA8D3}" type="slidenum">
              <a:rPr lang="en-GB" altLang="en-US"/>
              <a:pPr>
                <a:defRPr/>
              </a:pPr>
              <a:t>‹#›</a:t>
            </a:fld>
            <a:endParaRPr lang="en-GB" altLang="en-US"/>
          </a:p>
        </p:txBody>
      </p:sp>
    </p:spTree>
    <p:extLst>
      <p:ext uri="{BB962C8B-B14F-4D97-AF65-F5344CB8AC3E}">
        <p14:creationId xmlns:p14="http://schemas.microsoft.com/office/powerpoint/2010/main" val="59473584"/>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BB476008-C40B-2845-AFF2-8BF3ABB910B9}"/>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7302" y="624110"/>
            <a:ext cx="71382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104284" y="2133600"/>
            <a:ext cx="7141317"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FB3572A-CF84-1140-806B-21139F430B9C}"/>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515CE595-04A7-ED41-8A0D-1CFD994DF1B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4EC24A92-C3C4-9E4B-8B81-D378065EDE88}"/>
              </a:ext>
            </a:extLst>
          </p:cNvPr>
          <p:cNvSpPr>
            <a:spLocks noGrp="1"/>
          </p:cNvSpPr>
          <p:nvPr>
            <p:ph type="sldNum" sz="quarter" idx="12"/>
          </p:nvPr>
        </p:nvSpPr>
        <p:spPr/>
        <p:txBody>
          <a:bodyPr/>
          <a:lstStyle>
            <a:lvl1pPr>
              <a:defRPr/>
            </a:lvl1pPr>
          </a:lstStyle>
          <a:p>
            <a:pPr>
              <a:defRPr/>
            </a:pPr>
            <a:fld id="{0FC48CAC-46BF-DD42-A5E0-AAD5628669FB}" type="slidenum">
              <a:rPr lang="en-GB" altLang="en-US"/>
              <a:pPr>
                <a:defRPr/>
              </a:pPr>
              <a:t>‹#›</a:t>
            </a:fld>
            <a:endParaRPr lang="en-GB" altLang="en-US"/>
          </a:p>
        </p:txBody>
      </p:sp>
    </p:spTree>
    <p:extLst>
      <p:ext uri="{BB962C8B-B14F-4D97-AF65-F5344CB8AC3E}">
        <p14:creationId xmlns:p14="http://schemas.microsoft.com/office/powerpoint/2010/main" val="909442728"/>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EF3B3D4-31B2-3345-AAF5-8A6BCBC2AC69}"/>
              </a:ext>
            </a:extLst>
          </p:cNvPr>
          <p:cNvSpPr>
            <a:spLocks/>
          </p:cNvSpPr>
          <p:nvPr/>
        </p:nvSpPr>
        <p:spPr bwMode="auto">
          <a:xfrm flipV="1">
            <a:off x="0" y="3167063"/>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4" y="2074562"/>
            <a:ext cx="7141317"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104284" y="3581400"/>
            <a:ext cx="7141317"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030CC6C9-475C-D742-A16F-A52BE84407EA}"/>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77A74B67-02BF-AF4D-898A-9CAB921629B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D2190E4-B720-2941-99B6-F441C73431D8}"/>
              </a:ext>
            </a:extLst>
          </p:cNvPr>
          <p:cNvSpPr>
            <a:spLocks noGrp="1"/>
          </p:cNvSpPr>
          <p:nvPr>
            <p:ph type="sldNum" sz="quarter" idx="12"/>
          </p:nvPr>
        </p:nvSpPr>
        <p:spPr>
          <a:xfrm>
            <a:off x="554038" y="3244850"/>
            <a:ext cx="633412" cy="365125"/>
          </a:xfrm>
        </p:spPr>
        <p:txBody>
          <a:bodyPr/>
          <a:lstStyle>
            <a:lvl1pPr>
              <a:defRPr/>
            </a:lvl1pPr>
          </a:lstStyle>
          <a:p>
            <a:pPr>
              <a:defRPr/>
            </a:pPr>
            <a:fld id="{A8EF3CE3-39F6-B84A-8457-9847DF7307CA}" type="slidenum">
              <a:rPr lang="en-GB" altLang="en-US"/>
              <a:pPr>
                <a:defRPr/>
              </a:pPr>
              <a:t>‹#›</a:t>
            </a:fld>
            <a:endParaRPr lang="en-GB" altLang="en-US"/>
          </a:p>
        </p:txBody>
      </p:sp>
    </p:spTree>
    <p:extLst>
      <p:ext uri="{BB962C8B-B14F-4D97-AF65-F5344CB8AC3E}">
        <p14:creationId xmlns:p14="http://schemas.microsoft.com/office/powerpoint/2010/main" val="1085583538"/>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3D6C1DB-7DF4-6946-87EB-BCCD0E01910F}"/>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104285" y="2136707"/>
            <a:ext cx="3463992"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82083" y="2136707"/>
            <a:ext cx="3463517"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587EAF9A-23BC-9549-A5CD-4D560DCAC0A9}"/>
              </a:ext>
            </a:extLst>
          </p:cNvPr>
          <p:cNvSpPr>
            <a:spLocks noGrp="1"/>
          </p:cNvSpPr>
          <p:nvPr>
            <p:ph type="dt" sz="half" idx="10"/>
          </p:nvPr>
        </p:nvSpPr>
        <p:spPr/>
        <p:txBody>
          <a:bodyPr/>
          <a:lstStyle>
            <a:lvl1pPr>
              <a:defRPr/>
            </a:lvl1pPr>
          </a:lstStyle>
          <a:p>
            <a:pPr>
              <a:defRPr/>
            </a:pPr>
            <a:endParaRPr lang="en-GB"/>
          </a:p>
        </p:txBody>
      </p:sp>
      <p:sp>
        <p:nvSpPr>
          <p:cNvPr id="7" name="Footer Placeholder 5">
            <a:extLst>
              <a:ext uri="{FF2B5EF4-FFF2-40B4-BE49-F238E27FC236}">
                <a16:creationId xmlns:a16="http://schemas.microsoft.com/office/drawing/2014/main" id="{06EB0D7A-258B-2348-9C96-E1DCF0BF752E}"/>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FD50FDF5-9767-C141-B562-469E35AA118F}"/>
              </a:ext>
            </a:extLst>
          </p:cNvPr>
          <p:cNvSpPr>
            <a:spLocks noGrp="1"/>
          </p:cNvSpPr>
          <p:nvPr>
            <p:ph type="sldNum" sz="quarter" idx="12"/>
          </p:nvPr>
        </p:nvSpPr>
        <p:spPr/>
        <p:txBody>
          <a:bodyPr/>
          <a:lstStyle>
            <a:lvl1pPr>
              <a:defRPr/>
            </a:lvl1pPr>
          </a:lstStyle>
          <a:p>
            <a:pPr>
              <a:defRPr/>
            </a:pPr>
            <a:fld id="{5B9340ED-155F-BC45-BED1-B199E891CB3C}" type="slidenum">
              <a:rPr lang="en-GB" altLang="en-US"/>
              <a:pPr>
                <a:defRPr/>
              </a:pPr>
              <a:t>‹#›</a:t>
            </a:fld>
            <a:endParaRPr lang="en-GB" altLang="en-US"/>
          </a:p>
        </p:txBody>
      </p:sp>
    </p:spTree>
    <p:extLst>
      <p:ext uri="{BB962C8B-B14F-4D97-AF65-F5344CB8AC3E}">
        <p14:creationId xmlns:p14="http://schemas.microsoft.com/office/powerpoint/2010/main" val="332393141"/>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96568AAB-3224-8D4C-905E-C6DE25C15A8D}"/>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454131" y="2226626"/>
            <a:ext cx="311414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104283" y="2802889"/>
            <a:ext cx="3463993"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7501" y="2223398"/>
            <a:ext cx="31126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778191" y="2799661"/>
            <a:ext cx="3461987"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F5E8B74F-6353-0548-B737-9E6B78D73F61}"/>
              </a:ext>
            </a:extLst>
          </p:cNvPr>
          <p:cNvSpPr>
            <a:spLocks noGrp="1"/>
          </p:cNvSpPr>
          <p:nvPr>
            <p:ph type="dt" sz="half" idx="10"/>
          </p:nvPr>
        </p:nvSpPr>
        <p:spPr/>
        <p:txBody>
          <a:bodyPr/>
          <a:lstStyle>
            <a:lvl1pPr>
              <a:defRPr/>
            </a:lvl1pPr>
          </a:lstStyle>
          <a:p>
            <a:pPr>
              <a:defRPr/>
            </a:pPr>
            <a:endParaRPr lang="en-GB"/>
          </a:p>
        </p:txBody>
      </p:sp>
      <p:sp>
        <p:nvSpPr>
          <p:cNvPr id="9" name="Footer Placeholder 7">
            <a:extLst>
              <a:ext uri="{FF2B5EF4-FFF2-40B4-BE49-F238E27FC236}">
                <a16:creationId xmlns:a16="http://schemas.microsoft.com/office/drawing/2014/main" id="{D9B51EDA-D7B3-024A-A207-8274D2B1B723}"/>
              </a:ext>
            </a:extLst>
          </p:cNvPr>
          <p:cNvSpPr>
            <a:spLocks noGrp="1"/>
          </p:cNvSpPr>
          <p:nvPr>
            <p:ph type="ftr" sz="quarter" idx="11"/>
          </p:nvPr>
        </p:nvSpPr>
        <p:spPr/>
        <p:txBody>
          <a:bodyPr/>
          <a:lstStyle>
            <a:lvl1pPr>
              <a:defRPr/>
            </a:lvl1pPr>
          </a:lstStyle>
          <a:p>
            <a:pPr>
              <a:defRPr/>
            </a:pPr>
            <a:endParaRPr lang="en-GB"/>
          </a:p>
        </p:txBody>
      </p:sp>
      <p:sp>
        <p:nvSpPr>
          <p:cNvPr id="11" name="Slide Number Placeholder 5">
            <a:extLst>
              <a:ext uri="{FF2B5EF4-FFF2-40B4-BE49-F238E27FC236}">
                <a16:creationId xmlns:a16="http://schemas.microsoft.com/office/drawing/2014/main" id="{FCC6DED2-63F6-0C41-A635-A88291C24A0A}"/>
              </a:ext>
            </a:extLst>
          </p:cNvPr>
          <p:cNvSpPr>
            <a:spLocks noGrp="1"/>
          </p:cNvSpPr>
          <p:nvPr>
            <p:ph type="sldNum" sz="quarter" idx="12"/>
          </p:nvPr>
        </p:nvSpPr>
        <p:spPr/>
        <p:txBody>
          <a:bodyPr/>
          <a:lstStyle>
            <a:lvl1pPr>
              <a:defRPr/>
            </a:lvl1pPr>
          </a:lstStyle>
          <a:p>
            <a:pPr>
              <a:defRPr/>
            </a:pPr>
            <a:fld id="{9925E09F-B7A4-8D44-876C-EED868189204}" type="slidenum">
              <a:rPr lang="en-GB" altLang="en-US"/>
              <a:pPr>
                <a:defRPr/>
              </a:pPr>
              <a:t>‹#›</a:t>
            </a:fld>
            <a:endParaRPr lang="en-GB" altLang="en-US"/>
          </a:p>
        </p:txBody>
      </p:sp>
    </p:spTree>
    <p:extLst>
      <p:ext uri="{BB962C8B-B14F-4D97-AF65-F5344CB8AC3E}">
        <p14:creationId xmlns:p14="http://schemas.microsoft.com/office/powerpoint/2010/main" val="1594772314"/>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979D7DC5-9A3E-7C42-B9DC-AFE2B077936E}"/>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7300" y="624110"/>
            <a:ext cx="7138300" cy="1280890"/>
          </a:xfrm>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AF057ED2-B2A4-4640-A0DD-BE32EA7DDF2D}"/>
              </a:ext>
            </a:extLst>
          </p:cNvPr>
          <p:cNvSpPr>
            <a:spLocks noGrp="1"/>
          </p:cNvSpPr>
          <p:nvPr>
            <p:ph type="dt" sz="half" idx="10"/>
          </p:nvPr>
        </p:nvSpPr>
        <p:spPr/>
        <p:txBody>
          <a:bodyPr/>
          <a:lstStyle>
            <a:lvl1pPr>
              <a:defRPr/>
            </a:lvl1pPr>
          </a:lstStyle>
          <a:p>
            <a:pPr>
              <a:defRPr/>
            </a:pPr>
            <a:endParaRPr lang="en-GB"/>
          </a:p>
        </p:txBody>
      </p:sp>
      <p:sp>
        <p:nvSpPr>
          <p:cNvPr id="5" name="Footer Placeholder 3">
            <a:extLst>
              <a:ext uri="{FF2B5EF4-FFF2-40B4-BE49-F238E27FC236}">
                <a16:creationId xmlns:a16="http://schemas.microsoft.com/office/drawing/2014/main" id="{C6DC9B79-DD4B-F742-B21B-BDBFAECD5AD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4">
            <a:extLst>
              <a:ext uri="{FF2B5EF4-FFF2-40B4-BE49-F238E27FC236}">
                <a16:creationId xmlns:a16="http://schemas.microsoft.com/office/drawing/2014/main" id="{8206836E-F4D7-E64F-B44D-F428AF97BFDA}"/>
              </a:ext>
            </a:extLst>
          </p:cNvPr>
          <p:cNvSpPr>
            <a:spLocks noGrp="1"/>
          </p:cNvSpPr>
          <p:nvPr>
            <p:ph type="sldNum" sz="quarter" idx="12"/>
          </p:nvPr>
        </p:nvSpPr>
        <p:spPr/>
        <p:txBody>
          <a:bodyPr/>
          <a:lstStyle>
            <a:lvl1pPr>
              <a:defRPr/>
            </a:lvl1pPr>
          </a:lstStyle>
          <a:p>
            <a:pPr>
              <a:defRPr/>
            </a:pPr>
            <a:fld id="{3CDAB4CF-6172-6948-B946-41DBAB362D3B}" type="slidenum">
              <a:rPr lang="en-GB" altLang="en-US"/>
              <a:pPr>
                <a:defRPr/>
              </a:pPr>
              <a:t>‹#›</a:t>
            </a:fld>
            <a:endParaRPr lang="en-GB" altLang="en-US"/>
          </a:p>
        </p:txBody>
      </p:sp>
    </p:spTree>
    <p:extLst>
      <p:ext uri="{BB962C8B-B14F-4D97-AF65-F5344CB8AC3E}">
        <p14:creationId xmlns:p14="http://schemas.microsoft.com/office/powerpoint/2010/main" val="2555823262"/>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7A050ED5-6130-5C42-B43B-34E930A58ED1}"/>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id="{41D22812-534A-A147-9CC2-976FD3D7DA5D}"/>
              </a:ext>
            </a:extLst>
          </p:cNvPr>
          <p:cNvSpPr>
            <a:spLocks noGrp="1"/>
          </p:cNvSpPr>
          <p:nvPr>
            <p:ph type="dt" sz="half" idx="10"/>
          </p:nvPr>
        </p:nvSpPr>
        <p:spPr/>
        <p:txBody>
          <a:bodyPr/>
          <a:lstStyle>
            <a:lvl1pPr>
              <a:defRPr/>
            </a:lvl1pPr>
          </a:lstStyle>
          <a:p>
            <a:pPr>
              <a:defRPr/>
            </a:pPr>
            <a:endParaRPr lang="en-GB"/>
          </a:p>
        </p:txBody>
      </p:sp>
      <p:sp>
        <p:nvSpPr>
          <p:cNvPr id="4" name="Footer Placeholder 2">
            <a:extLst>
              <a:ext uri="{FF2B5EF4-FFF2-40B4-BE49-F238E27FC236}">
                <a16:creationId xmlns:a16="http://schemas.microsoft.com/office/drawing/2014/main" id="{7D7ED4AB-A7DE-EE4B-8B90-C4503E26EF85}"/>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3">
            <a:extLst>
              <a:ext uri="{FF2B5EF4-FFF2-40B4-BE49-F238E27FC236}">
                <a16:creationId xmlns:a16="http://schemas.microsoft.com/office/drawing/2014/main" id="{F0530A8B-2AA5-D444-B8E1-486904685641}"/>
              </a:ext>
            </a:extLst>
          </p:cNvPr>
          <p:cNvSpPr>
            <a:spLocks noGrp="1"/>
          </p:cNvSpPr>
          <p:nvPr>
            <p:ph type="sldNum" sz="quarter" idx="12"/>
          </p:nvPr>
        </p:nvSpPr>
        <p:spPr/>
        <p:txBody>
          <a:bodyPr/>
          <a:lstStyle>
            <a:lvl1pPr>
              <a:defRPr/>
            </a:lvl1pPr>
          </a:lstStyle>
          <a:p>
            <a:pPr>
              <a:defRPr/>
            </a:pPr>
            <a:fld id="{4B49FA3A-4442-654E-945B-F3E1F729FADF}" type="slidenum">
              <a:rPr lang="en-GB" altLang="en-US"/>
              <a:pPr>
                <a:defRPr/>
              </a:pPr>
              <a:t>‹#›</a:t>
            </a:fld>
            <a:endParaRPr lang="en-GB" altLang="en-US"/>
          </a:p>
        </p:txBody>
      </p:sp>
    </p:spTree>
    <p:extLst>
      <p:ext uri="{BB962C8B-B14F-4D97-AF65-F5344CB8AC3E}">
        <p14:creationId xmlns:p14="http://schemas.microsoft.com/office/powerpoint/2010/main" val="4099645370"/>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B2B9958E-D61B-5C4C-B733-1A2B849C263A}"/>
              </a:ext>
            </a:extLst>
          </p:cNvPr>
          <p:cNvSpPr>
            <a:spLocks/>
          </p:cNvSpPr>
          <p:nvPr/>
        </p:nvSpPr>
        <p:spPr bwMode="auto">
          <a:xfrm flipV="1">
            <a:off x="0" y="711200"/>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3" y="446088"/>
            <a:ext cx="2848716"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138785" y="446090"/>
            <a:ext cx="4106815"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04283" y="1598613"/>
            <a:ext cx="2848716"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001B01DF-0043-0A4E-9F41-073FC60F17BA}"/>
              </a:ext>
            </a:extLst>
          </p:cNvPr>
          <p:cNvSpPr>
            <a:spLocks noGrp="1"/>
          </p:cNvSpPr>
          <p:nvPr>
            <p:ph type="dt" sz="half" idx="10"/>
          </p:nvPr>
        </p:nvSpPr>
        <p:spPr/>
        <p:txBody>
          <a:bodyPr/>
          <a:lstStyle>
            <a:lvl1pPr>
              <a:defRPr/>
            </a:lvl1pPr>
          </a:lstStyle>
          <a:p>
            <a:pPr>
              <a:defRPr/>
            </a:pPr>
            <a:endParaRPr lang="en-GB"/>
          </a:p>
        </p:txBody>
      </p:sp>
      <p:sp>
        <p:nvSpPr>
          <p:cNvPr id="7" name="Footer Placeholder 5">
            <a:extLst>
              <a:ext uri="{FF2B5EF4-FFF2-40B4-BE49-F238E27FC236}">
                <a16:creationId xmlns:a16="http://schemas.microsoft.com/office/drawing/2014/main" id="{5A7AB283-4251-9840-82C9-08B07AA3A1F0}"/>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791177B4-C70F-3543-B437-04CEF69CADD2}"/>
              </a:ext>
            </a:extLst>
          </p:cNvPr>
          <p:cNvSpPr>
            <a:spLocks noGrp="1"/>
          </p:cNvSpPr>
          <p:nvPr>
            <p:ph type="sldNum" sz="quarter" idx="12"/>
          </p:nvPr>
        </p:nvSpPr>
        <p:spPr/>
        <p:txBody>
          <a:bodyPr/>
          <a:lstStyle>
            <a:lvl1pPr>
              <a:defRPr/>
            </a:lvl1pPr>
          </a:lstStyle>
          <a:p>
            <a:pPr>
              <a:defRPr/>
            </a:pPr>
            <a:fld id="{C4CE9B07-8FCE-D847-B0EA-91A518CC87DD}" type="slidenum">
              <a:rPr lang="en-GB" altLang="en-US"/>
              <a:pPr>
                <a:defRPr/>
              </a:pPr>
              <a:t>‹#›</a:t>
            </a:fld>
            <a:endParaRPr lang="en-GB" altLang="en-US"/>
          </a:p>
        </p:txBody>
      </p:sp>
    </p:spTree>
    <p:extLst>
      <p:ext uri="{BB962C8B-B14F-4D97-AF65-F5344CB8AC3E}">
        <p14:creationId xmlns:p14="http://schemas.microsoft.com/office/powerpoint/2010/main" val="1115033222"/>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8490FD7-9534-6A4C-90D6-E80A5113CE7D}"/>
              </a:ext>
            </a:extLst>
          </p:cNvPr>
          <p:cNvSpPr>
            <a:spLocks/>
          </p:cNvSpPr>
          <p:nvPr/>
        </p:nvSpPr>
        <p:spPr bwMode="auto">
          <a:xfrm flipV="1">
            <a:off x="0" y="4910138"/>
            <a:ext cx="1471613"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104284" y="4800600"/>
            <a:ext cx="714131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04284" y="634965"/>
            <a:ext cx="7141317"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104284" y="5367338"/>
            <a:ext cx="714131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a:extLst>
              <a:ext uri="{FF2B5EF4-FFF2-40B4-BE49-F238E27FC236}">
                <a16:creationId xmlns:a16="http://schemas.microsoft.com/office/drawing/2014/main" id="{086D8E14-20D8-274A-A596-F1240582FF5A}"/>
              </a:ext>
            </a:extLst>
          </p:cNvPr>
          <p:cNvSpPr>
            <a:spLocks noGrp="1"/>
          </p:cNvSpPr>
          <p:nvPr>
            <p:ph type="dt" sz="half" idx="10"/>
          </p:nvPr>
        </p:nvSpPr>
        <p:spPr/>
        <p:txBody>
          <a:bodyPr/>
          <a:lstStyle>
            <a:lvl1pPr>
              <a:defRPr/>
            </a:lvl1pPr>
          </a:lstStyle>
          <a:p>
            <a:pPr>
              <a:defRPr/>
            </a:pPr>
            <a:endParaRPr lang="en-GB"/>
          </a:p>
        </p:txBody>
      </p:sp>
      <p:sp>
        <p:nvSpPr>
          <p:cNvPr id="7" name="Footer Placeholder 5">
            <a:extLst>
              <a:ext uri="{FF2B5EF4-FFF2-40B4-BE49-F238E27FC236}">
                <a16:creationId xmlns:a16="http://schemas.microsoft.com/office/drawing/2014/main" id="{346C5896-D1E2-3A45-9016-778D4A90D5D8}"/>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839BADD2-D693-7444-BE46-3CCA138BF28A}"/>
              </a:ext>
            </a:extLst>
          </p:cNvPr>
          <p:cNvSpPr>
            <a:spLocks noGrp="1"/>
          </p:cNvSpPr>
          <p:nvPr>
            <p:ph type="sldNum" sz="quarter" idx="12"/>
          </p:nvPr>
        </p:nvSpPr>
        <p:spPr>
          <a:xfrm>
            <a:off x="554038" y="4983163"/>
            <a:ext cx="633412" cy="365125"/>
          </a:xfrm>
        </p:spPr>
        <p:txBody>
          <a:bodyPr/>
          <a:lstStyle>
            <a:lvl1pPr>
              <a:defRPr/>
            </a:lvl1pPr>
          </a:lstStyle>
          <a:p>
            <a:pPr>
              <a:defRPr/>
            </a:pPr>
            <a:fld id="{3D988D40-27BB-6F43-8C1C-E9997040752A}" type="slidenum">
              <a:rPr lang="en-GB" altLang="en-US"/>
              <a:pPr>
                <a:defRPr/>
              </a:pPr>
              <a:t>‹#›</a:t>
            </a:fld>
            <a:endParaRPr lang="en-GB" altLang="en-US"/>
          </a:p>
        </p:txBody>
      </p:sp>
    </p:spTree>
    <p:extLst>
      <p:ext uri="{BB962C8B-B14F-4D97-AF65-F5344CB8AC3E}">
        <p14:creationId xmlns:p14="http://schemas.microsoft.com/office/powerpoint/2010/main" val="2013665838"/>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8513C02B-C6CA-5245-A433-3DA4C3FE522C}"/>
              </a:ext>
            </a:extLst>
          </p:cNvPr>
          <p:cNvGrpSpPr>
            <a:grpSpLocks/>
          </p:cNvGrpSpPr>
          <p:nvPr/>
        </p:nvGrpSpPr>
        <p:grpSpPr bwMode="auto">
          <a:xfrm>
            <a:off x="0" y="228600"/>
            <a:ext cx="2146300" cy="6638925"/>
            <a:chOff x="2487613" y="285750"/>
            <a:chExt cx="2428875" cy="5654676"/>
          </a:xfrm>
        </p:grpSpPr>
        <p:sp>
          <p:nvSpPr>
            <p:cNvPr id="1046" name="Freeform 11">
              <a:extLst>
                <a:ext uri="{FF2B5EF4-FFF2-40B4-BE49-F238E27FC236}">
                  <a16:creationId xmlns:a16="http://schemas.microsoft.com/office/drawing/2014/main" id="{D5508D31-9C76-9A48-B0E4-7A80A789F272}"/>
                </a:ext>
              </a:extLst>
            </p:cNvPr>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id="{FCE26724-1C08-6B4B-8556-6458B5633D31}"/>
                </a:ext>
              </a:extLst>
            </p:cNvPr>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id="{358A4500-33BB-3342-A054-79BB744AC6BB}"/>
                </a:ext>
              </a:extLst>
            </p:cNvPr>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id="{2888428E-ED5D-F341-B8B2-BE8871FF2297}"/>
                </a:ext>
              </a:extLst>
            </p:cNvPr>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id="{3748F8D1-2595-2E48-BCFD-78A67459EDC5}"/>
                </a:ext>
              </a:extLst>
            </p:cNvPr>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id="{2BA85BBA-6474-BB43-A119-43A521A3CD67}"/>
                </a:ext>
              </a:extLst>
            </p:cNvPr>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id="{A10DFA4B-31BD-8E4D-ABCB-68D0F4879E7E}"/>
                </a:ext>
              </a:extLst>
            </p:cNvPr>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id="{B526FBD6-C2F7-1145-B10F-30FF1AD33793}"/>
                </a:ext>
              </a:extLst>
            </p:cNvPr>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id="{4006E30B-5345-2E48-9D95-C39DDB5497D4}"/>
                </a:ext>
              </a:extLst>
            </p:cNvPr>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id="{A7808204-0B5D-1B46-9305-2E1DAE1D5B14}"/>
                </a:ext>
              </a:extLst>
            </p:cNvPr>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id="{DBC03905-2EAF-AE4C-B6F2-073F41E34BF9}"/>
                </a:ext>
              </a:extLst>
            </p:cNvPr>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id="{BDBC1019-D89C-054B-92E2-71EECB61F7DF}"/>
                </a:ext>
              </a:extLst>
            </p:cNvPr>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48">
            <a:extLst>
              <a:ext uri="{FF2B5EF4-FFF2-40B4-BE49-F238E27FC236}">
                <a16:creationId xmlns:a16="http://schemas.microsoft.com/office/drawing/2014/main" id="{9EC67873-051F-F34A-B1CD-EB56D09A3514}"/>
              </a:ext>
            </a:extLst>
          </p:cNvPr>
          <p:cNvGrpSpPr>
            <a:grpSpLocks/>
          </p:cNvGrpSpPr>
          <p:nvPr/>
        </p:nvGrpSpPr>
        <p:grpSpPr bwMode="auto">
          <a:xfrm>
            <a:off x="22225" y="0"/>
            <a:ext cx="2114550" cy="6853238"/>
            <a:chOff x="6627813" y="195717"/>
            <a:chExt cx="1952625" cy="5678034"/>
          </a:xfrm>
        </p:grpSpPr>
        <p:sp>
          <p:nvSpPr>
            <p:cNvPr id="1034" name="Freeform 27">
              <a:extLst>
                <a:ext uri="{FF2B5EF4-FFF2-40B4-BE49-F238E27FC236}">
                  <a16:creationId xmlns:a16="http://schemas.microsoft.com/office/drawing/2014/main" id="{53FC9C6B-8EFD-5541-AA1D-AA1A900FD78E}"/>
                </a:ext>
              </a:extLst>
            </p:cNvPr>
            <p:cNvSpPr>
              <a:spLocks/>
            </p:cNvSpPr>
            <p:nvPr/>
          </p:nvSpPr>
          <p:spPr bwMode="auto">
            <a:xfrm>
              <a:off x="6627813" y="195717"/>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id="{60ECCB00-5836-AD42-A47E-F7BB67BC714B}"/>
                </a:ext>
              </a:extLst>
            </p:cNvPr>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id="{9B5DE7BF-7E9B-AE41-AD44-C49E2BEE51C7}"/>
                </a:ext>
              </a:extLst>
            </p:cNvPr>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id="{F4DC98A2-F546-9145-B8E6-B2792553B2B2}"/>
                </a:ext>
              </a:extLst>
            </p:cNvPr>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id="{38EC8E0B-3FEB-D144-B9D4-4FF20A37F39C}"/>
                </a:ext>
              </a:extLst>
            </p:cNvPr>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id="{296FF1D2-2A89-DC4E-9ACE-20E2DF661EE6}"/>
                </a:ext>
              </a:extLst>
            </p:cNvPr>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id="{7C29728E-EA56-6B46-BD5C-4C7E19A781FD}"/>
                </a:ext>
              </a:extLst>
            </p:cNvPr>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id="{4DF6C657-CF1B-DE48-A3D7-2358D2B6C41B}"/>
                </a:ext>
              </a:extLst>
            </p:cNvPr>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id="{8E986B96-6625-AB4D-9D00-74A7B451E1EF}"/>
                </a:ext>
              </a:extLst>
            </p:cNvPr>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id="{D4BF7D96-B386-7E44-BE94-01925D970DE3}"/>
                </a:ext>
              </a:extLst>
            </p:cNvPr>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id="{7EEF72C5-764B-A34C-9736-0CA81BD4CB36}"/>
                </a:ext>
              </a:extLst>
            </p:cNvPr>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id="{F0490AB8-E1EB-DC42-AE41-EF0DE3DCF1D4}"/>
                </a:ext>
              </a:extLst>
            </p:cNvPr>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2" name="Rectangle 61">
            <a:extLst>
              <a:ext uri="{FF2B5EF4-FFF2-40B4-BE49-F238E27FC236}">
                <a16:creationId xmlns:a16="http://schemas.microsoft.com/office/drawing/2014/main" id="{FD63AEA6-3B40-C544-B324-81DF4D870775}"/>
              </a:ext>
            </a:extLst>
          </p:cNvPr>
          <p:cNvSpPr/>
          <p:nvPr/>
        </p:nvSpPr>
        <p:spPr>
          <a:xfrm>
            <a:off x="0" y="0"/>
            <a:ext cx="1984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a:extLst>
              <a:ext uri="{FF2B5EF4-FFF2-40B4-BE49-F238E27FC236}">
                <a16:creationId xmlns:a16="http://schemas.microsoft.com/office/drawing/2014/main" id="{982EB6DE-9D96-C949-8495-A2272CE9CA2F}"/>
              </a:ext>
            </a:extLst>
          </p:cNvPr>
          <p:cNvSpPr>
            <a:spLocks noGrp="1"/>
          </p:cNvSpPr>
          <p:nvPr>
            <p:ph type="title"/>
          </p:nvPr>
        </p:nvSpPr>
        <p:spPr bwMode="auto">
          <a:xfrm>
            <a:off x="2106613" y="623888"/>
            <a:ext cx="7138987"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A7D911AC-3CB5-E043-B2A5-3AF418A3262A}"/>
              </a:ext>
            </a:extLst>
          </p:cNvPr>
          <p:cNvSpPr>
            <a:spLocks noGrp="1"/>
          </p:cNvSpPr>
          <p:nvPr>
            <p:ph type="body" idx="1"/>
          </p:nvPr>
        </p:nvSpPr>
        <p:spPr bwMode="auto">
          <a:xfrm>
            <a:off x="2105025" y="2133600"/>
            <a:ext cx="7140575"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EB663AA-5199-5640-A89E-4631AA62F521}"/>
              </a:ext>
            </a:extLst>
          </p:cNvPr>
          <p:cNvSpPr>
            <a:spLocks noGrp="1"/>
          </p:cNvSpPr>
          <p:nvPr>
            <p:ph type="dt" sz="half" idx="2"/>
          </p:nvPr>
        </p:nvSpPr>
        <p:spPr>
          <a:xfrm>
            <a:off x="8420100" y="6135688"/>
            <a:ext cx="830263" cy="369887"/>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5" name="Footer Placeholder 4">
            <a:extLst>
              <a:ext uri="{FF2B5EF4-FFF2-40B4-BE49-F238E27FC236}">
                <a16:creationId xmlns:a16="http://schemas.microsoft.com/office/drawing/2014/main" id="{01ADACD1-1D1D-034B-9746-EBD89B77A6B3}"/>
              </a:ext>
            </a:extLst>
          </p:cNvPr>
          <p:cNvSpPr>
            <a:spLocks noGrp="1"/>
          </p:cNvSpPr>
          <p:nvPr>
            <p:ph type="ftr" sz="quarter" idx="3"/>
          </p:nvPr>
        </p:nvSpPr>
        <p:spPr>
          <a:xfrm>
            <a:off x="2105025" y="6135688"/>
            <a:ext cx="6192838"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A90D6C42-CCC8-1F43-AABF-25DD9EB7DC14}"/>
              </a:ext>
            </a:extLst>
          </p:cNvPr>
          <p:cNvSpPr>
            <a:spLocks noGrp="1"/>
          </p:cNvSpPr>
          <p:nvPr>
            <p:ph type="sldNum" sz="quarter" idx="4"/>
          </p:nvPr>
        </p:nvSpPr>
        <p:spPr>
          <a:xfrm>
            <a:off x="554038" y="787400"/>
            <a:ext cx="633412" cy="365125"/>
          </a:xfrm>
          <a:prstGeom prst="rect">
            <a:avLst/>
          </a:prstGeom>
        </p:spPr>
        <p:txBody>
          <a:bodyPr vert="horz" lIns="91440" tIns="45720" rIns="91440" bIns="45720" rtlCol="0" anchor="ctr"/>
          <a:lstStyle>
            <a:lvl1pPr algn="r" eaLnBrk="1" fontAlgn="auto" hangingPunct="1">
              <a:spcBef>
                <a:spcPts val="0"/>
              </a:spcBef>
              <a:spcAft>
                <a:spcPts val="0"/>
              </a:spcAft>
              <a:defRPr sz="2000" smtClean="0">
                <a:solidFill>
                  <a:srgbClr val="FEFFFF"/>
                </a:solidFill>
                <a:latin typeface="+mn-lt"/>
              </a:defRPr>
            </a:lvl1pPr>
          </a:lstStyle>
          <a:p>
            <a:pPr>
              <a:defRPr/>
            </a:pPr>
            <a:fld id="{D8B22068-948E-E445-9408-C6998A3860A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600">
                                          <p:stCondLst>
                                            <p:cond delay="0"/>
                                          </p:stCondLst>
                                        </p:cTn>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4" presetClass="entr" presetSubtype="1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2">
            <p:tnLst>
              <p:par>
                <p:cTn presetID="14" presetClass="entr" presetSubtype="1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3">
            <p:tnLst>
              <p:par>
                <p:cTn presetID="14" presetClass="entr" presetSubtype="1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4">
            <p:tnLst>
              <p:par>
                <p:cTn presetID="14" presetClass="entr" presetSubtype="1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5">
            <p:tnLst>
              <p:par>
                <p:cTn presetID="14" presetClass="entr" presetSubtype="1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Lst>
      </p:bldP>
    </p:bldLst>
  </p:timing>
  <p:txStyles>
    <p:titleStyle>
      <a:lvl1pPr algn="l" defTabSz="457200" rtl="0" eaLnBrk="1" fontAlgn="base" hangingPunct="1">
        <a:spcBef>
          <a:spcPct val="0"/>
        </a:spcBef>
        <a:spcAft>
          <a:spcPct val="0"/>
        </a:spcAft>
        <a:defRPr sz="3600" kern="1200">
          <a:solidFill>
            <a:srgbClr val="262626"/>
          </a:solidFill>
          <a:latin typeface="+mj-lt"/>
          <a:ea typeface="+mj-ea"/>
          <a:cs typeface="+mj-cs"/>
        </a:defRPr>
      </a:lvl1pPr>
      <a:lvl2pPr algn="l" defTabSz="457200" rtl="0" eaLnBrk="1" fontAlgn="base" hangingPunct="1">
        <a:spcBef>
          <a:spcPct val="0"/>
        </a:spcBef>
        <a:spcAft>
          <a:spcPct val="0"/>
        </a:spcAft>
        <a:defRPr sz="3600">
          <a:solidFill>
            <a:srgbClr val="262626"/>
          </a:solidFill>
          <a:latin typeface="Century Gothic" panose="020B0502020202020204" pitchFamily="34" charset="0"/>
        </a:defRPr>
      </a:lvl2pPr>
      <a:lvl3pPr algn="l" defTabSz="457200" rtl="0" eaLnBrk="1" fontAlgn="base" hangingPunct="1">
        <a:spcBef>
          <a:spcPct val="0"/>
        </a:spcBef>
        <a:spcAft>
          <a:spcPct val="0"/>
        </a:spcAft>
        <a:defRPr sz="3600">
          <a:solidFill>
            <a:srgbClr val="262626"/>
          </a:solidFill>
          <a:latin typeface="Century Gothic" panose="020B0502020202020204" pitchFamily="34" charset="0"/>
        </a:defRPr>
      </a:lvl3pPr>
      <a:lvl4pPr algn="l" defTabSz="457200" rtl="0" eaLnBrk="1" fontAlgn="base" hangingPunct="1">
        <a:spcBef>
          <a:spcPct val="0"/>
        </a:spcBef>
        <a:spcAft>
          <a:spcPct val="0"/>
        </a:spcAft>
        <a:defRPr sz="3600">
          <a:solidFill>
            <a:srgbClr val="262626"/>
          </a:solidFill>
          <a:latin typeface="Century Gothic" panose="020B0502020202020204" pitchFamily="34" charset="0"/>
        </a:defRPr>
      </a:lvl4pPr>
      <a:lvl5pPr algn="l" defTabSz="457200" rtl="0" eaLnBrk="1" fontAlgn="base" hangingPunct="1">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fontAlgn="base" hangingPunct="1">
        <a:spcBef>
          <a:spcPts val="1000"/>
        </a:spcBef>
        <a:spcAft>
          <a:spcPct val="0"/>
        </a:spcAft>
        <a:buClr>
          <a:schemeClr val="accent1"/>
        </a:buClr>
        <a:buFont typeface="Wingdings 3" pitchFamily="2" charset="2"/>
        <a:buChar char=""/>
        <a:defRPr kern="1200">
          <a:solidFill>
            <a:srgbClr val="404040"/>
          </a:solidFill>
          <a:latin typeface="+mn-lt"/>
          <a:ea typeface="+mn-ea"/>
          <a:cs typeface="+mn-cs"/>
        </a:defRPr>
      </a:lvl1pPr>
      <a:lvl2pPr marL="742950" indent="-285750" algn="l" defTabSz="457200" rtl="0" eaLnBrk="1" fontAlgn="base" hangingPunct="1">
        <a:spcBef>
          <a:spcPts val="1000"/>
        </a:spcBef>
        <a:spcAft>
          <a:spcPct val="0"/>
        </a:spcAft>
        <a:buClr>
          <a:schemeClr val="accent1"/>
        </a:buClr>
        <a:buFont typeface="Wingdings 3" pitchFamily="2" charset="2"/>
        <a:buChar char=""/>
        <a:defRPr sz="1600" kern="1200">
          <a:solidFill>
            <a:srgbClr val="404040"/>
          </a:solidFill>
          <a:latin typeface="+mn-lt"/>
          <a:ea typeface="+mn-ea"/>
          <a:cs typeface="+mn-cs"/>
        </a:defRPr>
      </a:lvl2pPr>
      <a:lvl3pPr marL="1143000" indent="-228600" algn="l" defTabSz="457200" rtl="0" eaLnBrk="1" fontAlgn="base" hangingPunct="1">
        <a:spcBef>
          <a:spcPts val="1000"/>
        </a:spcBef>
        <a:spcAft>
          <a:spcPct val="0"/>
        </a:spcAft>
        <a:buClr>
          <a:schemeClr val="accent1"/>
        </a:buClr>
        <a:buFont typeface="Wingdings 3" pitchFamily="2" charset="2"/>
        <a:buChar char=""/>
        <a:defRPr sz="1400" kern="1200">
          <a:solidFill>
            <a:srgbClr val="404040"/>
          </a:solidFill>
          <a:latin typeface="+mn-lt"/>
          <a:ea typeface="+mn-ea"/>
          <a:cs typeface="+mn-cs"/>
        </a:defRPr>
      </a:lvl3pPr>
      <a:lvl4pPr marL="1600200" indent="-228600" algn="l" defTabSz="457200" rtl="0" eaLnBrk="1" fontAlgn="base" hangingPunct="1">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4pPr>
      <a:lvl5pPr marL="2057400" indent="-228600" algn="l" defTabSz="457200" rtl="0" eaLnBrk="1" fontAlgn="base" hangingPunct="1">
        <a:spcBef>
          <a:spcPts val="1000"/>
        </a:spcBef>
        <a:spcAft>
          <a:spcPct val="0"/>
        </a:spcAft>
        <a:buClr>
          <a:schemeClr val="accent1"/>
        </a:buClr>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i.org/10.1136/bmj.327.7406.8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876" y="619036"/>
            <a:ext cx="7138299" cy="1280890"/>
          </a:xfrm>
        </p:spPr>
        <p:txBody>
          <a:bodyPr>
            <a:noAutofit/>
          </a:bodyPr>
          <a:lstStyle/>
          <a:p>
            <a:r>
              <a:rPr lang="en-US" sz="3200" dirty="0"/>
              <a:t>Unit Standard Title: </a:t>
            </a:r>
            <a:r>
              <a:rPr lang="en-US" sz="3200" b="1" dirty="0"/>
              <a:t>Apply knowledge of health economics to make an informed decision</a:t>
            </a:r>
            <a:br>
              <a:rPr lang="en-US" sz="3200" dirty="0"/>
            </a:br>
            <a:endParaRPr lang="en-US" sz="3200" dirty="0"/>
          </a:p>
        </p:txBody>
      </p:sp>
      <p:sp>
        <p:nvSpPr>
          <p:cNvPr id="3" name="Content Placeholder 2"/>
          <p:cNvSpPr>
            <a:spLocks noGrp="1"/>
          </p:cNvSpPr>
          <p:nvPr>
            <p:ph idx="1"/>
          </p:nvPr>
        </p:nvSpPr>
        <p:spPr>
          <a:xfrm>
            <a:off x="1831628" y="3068960"/>
            <a:ext cx="6984793" cy="3153128"/>
          </a:xfrm>
        </p:spPr>
        <p:txBody>
          <a:bodyPr>
            <a:normAutofit/>
          </a:bodyPr>
          <a:lstStyle/>
          <a:p>
            <a:r>
              <a:rPr lang="en-US" sz="2400" dirty="0"/>
              <a:t>Unit Standard No: </a:t>
            </a:r>
            <a:r>
              <a:rPr lang="en-US" sz="2400" b="1" dirty="0"/>
              <a:t>242571</a:t>
            </a:r>
            <a:endParaRPr lang="en-US" sz="2400" dirty="0"/>
          </a:p>
          <a:p>
            <a:r>
              <a:rPr lang="en-US" sz="2400" dirty="0"/>
              <a:t>Unit Standard Credits: 3</a:t>
            </a:r>
          </a:p>
          <a:p>
            <a:r>
              <a:rPr lang="en-US" sz="2400" dirty="0"/>
              <a:t>NQF Level: 5</a:t>
            </a:r>
          </a:p>
          <a:p>
            <a:pPr marL="0" indent="0">
              <a:buNone/>
            </a:pPr>
            <a:br>
              <a:rPr lang="en-US" sz="2400" b="1" dirty="0"/>
            </a:br>
            <a:r>
              <a:rPr lang="en-US" sz="2400" dirty="0"/>
              <a:t> </a:t>
            </a:r>
          </a:p>
          <a:p>
            <a:endParaRPr lang="en-US" sz="2400" dirty="0"/>
          </a:p>
        </p:txBody>
      </p:sp>
      <p:pic>
        <p:nvPicPr>
          <p:cNvPr id="4" name="Picture 2">
            <a:extLst>
              <a:ext uri="{FF2B5EF4-FFF2-40B4-BE49-F238E27FC236}">
                <a16:creationId xmlns:a16="http://schemas.microsoft.com/office/drawing/2014/main" id="{0B8CEE56-A83D-724F-9DA0-D60D460098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231526"/>
      </p:ext>
    </p:extLst>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54" y="1113879"/>
            <a:ext cx="6984793" cy="1073150"/>
          </a:xfrm>
        </p:spPr>
        <p:txBody>
          <a:bodyPr>
            <a:normAutofit fontScale="90000"/>
          </a:bodyPr>
          <a:lstStyle/>
          <a:p>
            <a:r>
              <a:rPr lang="en-US" b="1" dirty="0"/>
              <a:t>How the regulatory environment impacts on health economics</a:t>
            </a:r>
          </a:p>
        </p:txBody>
      </p:sp>
      <p:sp>
        <p:nvSpPr>
          <p:cNvPr id="3" name="Content Placeholder 2"/>
          <p:cNvSpPr>
            <a:spLocks noGrp="1"/>
          </p:cNvSpPr>
          <p:nvPr>
            <p:ph idx="1"/>
          </p:nvPr>
        </p:nvSpPr>
        <p:spPr/>
        <p:txBody>
          <a:bodyPr/>
          <a:lstStyle/>
          <a:p>
            <a:r>
              <a:rPr lang="en-US" i="1" dirty="0"/>
              <a:t>Most probably the most significant of the factors is that of the right of pharmaceutical companies to produce medicine exclusively for a certain period of time, before others are allowed to produce generic versions of the same drug </a:t>
            </a:r>
          </a:p>
          <a:p>
            <a:r>
              <a:rPr lang="en-US" i="1" dirty="0"/>
              <a:t>This is to allow cost recovery for often expensive research and profitability</a:t>
            </a:r>
          </a:p>
          <a:p>
            <a:r>
              <a:rPr lang="en-US" i="1" dirty="0"/>
              <a:t>During this time, the economic forces of demand and supply determine price</a:t>
            </a:r>
          </a:p>
          <a:p>
            <a:r>
              <a:rPr lang="en-US" i="1" dirty="0"/>
              <a:t>This impacts resource allocation on medical schemes </a:t>
            </a:r>
            <a:endParaRPr lang="en-US" dirty="0"/>
          </a:p>
        </p:txBody>
      </p:sp>
      <p:pic>
        <p:nvPicPr>
          <p:cNvPr id="4" name="Picture 2">
            <a:extLst>
              <a:ext uri="{FF2B5EF4-FFF2-40B4-BE49-F238E27FC236}">
                <a16:creationId xmlns:a16="http://schemas.microsoft.com/office/drawing/2014/main" id="{6308F089-0F51-0F43-A93E-210D51CE66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136060"/>
      </p:ext>
    </p:extLst>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Statutory bodies</a:t>
            </a:r>
            <a:r>
              <a:rPr lang="en-US" dirty="0"/>
              <a:t> operating in the health environment</a:t>
            </a:r>
          </a:p>
        </p:txBody>
      </p:sp>
      <p:sp>
        <p:nvSpPr>
          <p:cNvPr id="7" name="Content Placeholder 6"/>
          <p:cNvSpPr>
            <a:spLocks noGrp="1"/>
          </p:cNvSpPr>
          <p:nvPr>
            <p:ph idx="1"/>
          </p:nvPr>
        </p:nvSpPr>
        <p:spPr/>
        <p:txBody>
          <a:bodyPr>
            <a:normAutofit lnSpcReduction="10000"/>
          </a:bodyPr>
          <a:lstStyle/>
          <a:p>
            <a:pPr marL="0" indent="0">
              <a:buNone/>
            </a:pPr>
            <a:r>
              <a:rPr lang="en-US" i="1" dirty="0"/>
              <a:t>Medical Schemes Act of 1998 </a:t>
            </a:r>
          </a:p>
          <a:p>
            <a:r>
              <a:rPr lang="en-US" i="1" dirty="0"/>
              <a:t>Which was implemented by the Minister of Health, after consultation with the Council for Medical Schemes. It is the vision of this Council to regulate fairly and effectively in order to protect the interests of members and to promote equity in access to medical schemes.</a:t>
            </a:r>
            <a:endParaRPr lang="en-US" dirty="0"/>
          </a:p>
          <a:p>
            <a:pPr marL="0" indent="0">
              <a:buNone/>
            </a:pPr>
            <a:r>
              <a:rPr lang="en-US" i="1" dirty="0"/>
              <a:t>The National Health Act</a:t>
            </a:r>
            <a:endParaRPr lang="en-US" dirty="0"/>
          </a:p>
          <a:p>
            <a:r>
              <a:rPr lang="en-US" i="1" dirty="0"/>
              <a:t>The purpose of the act is to unite the various elements of the national health system in a common goal to actively promote and improve the national health system in South Africa. It also provides the opportunity for a system of cooperative governance and management of health services, within national guidelines, norms and standards,</a:t>
            </a:r>
            <a:endParaRPr lang="en-US" dirty="0"/>
          </a:p>
          <a:p>
            <a:pPr marL="0" indent="0">
              <a:buNone/>
            </a:pPr>
            <a:endParaRPr lang="en-US" dirty="0"/>
          </a:p>
          <a:p>
            <a:endParaRPr lang="en-US" dirty="0"/>
          </a:p>
        </p:txBody>
      </p:sp>
      <p:pic>
        <p:nvPicPr>
          <p:cNvPr id="4" name="Picture 2">
            <a:extLst>
              <a:ext uri="{FF2B5EF4-FFF2-40B4-BE49-F238E27FC236}">
                <a16:creationId xmlns:a16="http://schemas.microsoft.com/office/drawing/2014/main" id="{E393A9D0-21F5-C04E-9FF8-9ADE4219695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5398101"/>
      </p:ext>
    </p:extLst>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Pharmaco</a:t>
            </a:r>
            <a:r>
              <a:rPr lang="en-US" b="1" dirty="0"/>
              <a:t>-economics</a:t>
            </a:r>
            <a:r>
              <a:rPr lang="en-US" dirty="0"/>
              <a:t> as division of health economics</a:t>
            </a:r>
          </a:p>
        </p:txBody>
      </p:sp>
      <p:sp>
        <p:nvSpPr>
          <p:cNvPr id="3" name="Content Placeholder 2"/>
          <p:cNvSpPr>
            <a:spLocks noGrp="1"/>
          </p:cNvSpPr>
          <p:nvPr>
            <p:ph idx="1"/>
          </p:nvPr>
        </p:nvSpPr>
        <p:spPr/>
        <p:txBody>
          <a:bodyPr/>
          <a:lstStyle/>
          <a:p>
            <a:r>
              <a:rPr lang="en-US" i="1" dirty="0" err="1"/>
              <a:t>Pharmaco</a:t>
            </a:r>
            <a:r>
              <a:rPr lang="en-US" i="1" dirty="0"/>
              <a:t>-economics has been defined as “the description and analysis of costs of drug therapy to healthcare systems and society” (</a:t>
            </a:r>
            <a:r>
              <a:rPr lang="en-US" i="1" dirty="0" err="1"/>
              <a:t>Bootman</a:t>
            </a:r>
            <a:r>
              <a:rPr lang="en-US" i="1" dirty="0"/>
              <a:t>, et al. 1996:8). </a:t>
            </a:r>
          </a:p>
          <a:p>
            <a:r>
              <a:rPr lang="en-US" i="1" dirty="0" err="1"/>
              <a:t>Pharmaco</a:t>
            </a:r>
            <a:r>
              <a:rPr lang="en-US" i="1" dirty="0"/>
              <a:t>-economics research identifies measures and compares the costs (i.e. resources consumed) and the outcomes (clinical, economic and humanistic) of pharmaceutical products and services.</a:t>
            </a:r>
          </a:p>
          <a:p>
            <a:r>
              <a:rPr lang="en-US" i="1" dirty="0" err="1"/>
              <a:t>Pharmaco</a:t>
            </a:r>
            <a:r>
              <a:rPr lang="en-US" i="1" dirty="0"/>
              <a:t>-economic </a:t>
            </a:r>
            <a:r>
              <a:rPr lang="en-US" b="1" i="1" dirty="0"/>
              <a:t>methods or tools</a:t>
            </a:r>
            <a:r>
              <a:rPr lang="en-US" i="1" dirty="0"/>
              <a:t> can be separated into two distinct categories:</a:t>
            </a:r>
            <a:r>
              <a:rPr lang="en-US" dirty="0"/>
              <a:t> </a:t>
            </a:r>
          </a:p>
          <a:p>
            <a:pPr lvl="1"/>
            <a:r>
              <a:rPr lang="en-US" i="1" dirty="0"/>
              <a:t>Economic, that is, Cost consequence, Cost benefit, Cost effectiveness, Cost </a:t>
            </a:r>
            <a:r>
              <a:rPr lang="en-US" i="1" dirty="0" err="1"/>
              <a:t>minimisation</a:t>
            </a:r>
            <a:r>
              <a:rPr lang="en-US" i="1" dirty="0"/>
              <a:t>, Cost utility</a:t>
            </a:r>
            <a:endParaRPr lang="en-US" dirty="0"/>
          </a:p>
          <a:p>
            <a:pPr lvl="1"/>
            <a:r>
              <a:rPr lang="en-US" i="1" dirty="0"/>
              <a:t>Humanistic that is, Quality of life, Patient preferences, Patient satisfaction evaluation techniques</a:t>
            </a:r>
            <a:endParaRPr lang="en-US" dirty="0"/>
          </a:p>
          <a:p>
            <a:pPr lvl="1"/>
            <a:endParaRPr lang="en-US" dirty="0"/>
          </a:p>
          <a:p>
            <a:endParaRPr lang="en-US" dirty="0"/>
          </a:p>
        </p:txBody>
      </p:sp>
      <p:pic>
        <p:nvPicPr>
          <p:cNvPr id="4" name="Picture 2">
            <a:extLst>
              <a:ext uri="{FF2B5EF4-FFF2-40B4-BE49-F238E27FC236}">
                <a16:creationId xmlns:a16="http://schemas.microsoft.com/office/drawing/2014/main" id="{F1F008B9-755B-1C47-9F30-BACB076B10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5216172"/>
      </p:ext>
    </p:extLst>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5875" y="692696"/>
            <a:ext cx="7138299" cy="1280890"/>
          </a:xfrm>
        </p:spPr>
        <p:txBody>
          <a:bodyPr/>
          <a:lstStyle/>
          <a:p>
            <a:r>
              <a:rPr lang="en-US" dirty="0"/>
              <a:t>Expected Outcomes</a:t>
            </a:r>
          </a:p>
        </p:txBody>
      </p:sp>
      <p:sp>
        <p:nvSpPr>
          <p:cNvPr id="3" name="Content Placeholder 2"/>
          <p:cNvSpPr>
            <a:spLocks noGrp="1"/>
          </p:cNvSpPr>
          <p:nvPr>
            <p:ph idx="1"/>
          </p:nvPr>
        </p:nvSpPr>
        <p:spPr>
          <a:xfrm>
            <a:off x="1704082" y="1556792"/>
            <a:ext cx="7568279" cy="3385536"/>
          </a:xfrm>
        </p:spPr>
        <p:txBody>
          <a:bodyPr>
            <a:normAutofit/>
          </a:bodyPr>
          <a:lstStyle/>
          <a:p>
            <a:pPr marL="0" indent="0">
              <a:buNone/>
            </a:pPr>
            <a:r>
              <a:rPr lang="en-US" sz="1625" dirty="0"/>
              <a:t>When you have achieved this unit standard, you will be able to:</a:t>
            </a:r>
          </a:p>
          <a:p>
            <a:pPr lvl="0"/>
            <a:r>
              <a:rPr lang="en-US" sz="1625" dirty="0"/>
              <a:t>Demonstrate knowledge and understanding of health economics in the provision of healthcare</a:t>
            </a:r>
          </a:p>
          <a:p>
            <a:pPr lvl="0"/>
            <a:r>
              <a:rPr lang="en-US" sz="1625" dirty="0"/>
              <a:t>Apply the principles of health economics to enable informed decision making</a:t>
            </a:r>
          </a:p>
          <a:p>
            <a:pPr lvl="0"/>
            <a:r>
              <a:rPr lang="en-US" sz="1625" dirty="0"/>
              <a:t>Explain the impact of the regulatory environment on health economics</a:t>
            </a:r>
          </a:p>
          <a:p>
            <a:pPr lvl="0"/>
            <a:r>
              <a:rPr lang="en-US" sz="1625" dirty="0"/>
              <a:t>Demonstrate knowledge and understanding of the role of pharmaco-economics in funding decisions</a:t>
            </a:r>
          </a:p>
          <a:p>
            <a:endParaRPr lang="en-US" sz="1625" dirty="0"/>
          </a:p>
        </p:txBody>
      </p:sp>
      <p:pic>
        <p:nvPicPr>
          <p:cNvPr id="4" name="Picture 2">
            <a:extLst>
              <a:ext uri="{FF2B5EF4-FFF2-40B4-BE49-F238E27FC236}">
                <a16:creationId xmlns:a16="http://schemas.microsoft.com/office/drawing/2014/main" id="{A0345F06-61DF-8D4A-931E-C2DD44CBFE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5384477"/>
      </p:ext>
    </p:extLst>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640" y="627995"/>
            <a:ext cx="7138299" cy="1280890"/>
          </a:xfrm>
        </p:spPr>
        <p:txBody>
          <a:bodyPr/>
          <a:lstStyle/>
          <a:p>
            <a:r>
              <a:rPr lang="en-US" dirty="0"/>
              <a:t>THE  ROLE  OF  HEALTH  ECONOMICS </a:t>
            </a:r>
          </a:p>
        </p:txBody>
      </p:sp>
      <p:sp>
        <p:nvSpPr>
          <p:cNvPr id="3" name="Content Placeholder 2"/>
          <p:cNvSpPr>
            <a:spLocks noGrp="1"/>
          </p:cNvSpPr>
          <p:nvPr>
            <p:ph idx="1"/>
          </p:nvPr>
        </p:nvSpPr>
        <p:spPr>
          <a:xfrm>
            <a:off x="1712640" y="2204864"/>
            <a:ext cx="6984793" cy="3153128"/>
          </a:xfrm>
        </p:spPr>
        <p:txBody>
          <a:bodyPr>
            <a:normAutofit/>
          </a:bodyPr>
          <a:lstStyle/>
          <a:p>
            <a:r>
              <a:rPr lang="en-US" sz="1950" i="1" dirty="0"/>
              <a:t>Health economics can help to inform and improve decision-making as a systematic and objective system of thought</a:t>
            </a:r>
          </a:p>
          <a:p>
            <a:r>
              <a:rPr lang="en-US" sz="1950" i="1" dirty="0">
                <a:solidFill>
                  <a:schemeClr val="tx1"/>
                </a:solidFill>
              </a:rPr>
              <a:t>The very process of identifying alternative options to meet pre-specified objectives and balancing resources and benefits represents a valuable mode of thinking for decision-making, irrespective of whether formal economic evaluation is undertaken.</a:t>
            </a:r>
            <a:endParaRPr lang="en-US" sz="1950" dirty="0">
              <a:solidFill>
                <a:schemeClr val="tx1"/>
              </a:solidFill>
            </a:endParaRPr>
          </a:p>
          <a:p>
            <a:endParaRPr lang="en-US" sz="1950" dirty="0"/>
          </a:p>
        </p:txBody>
      </p:sp>
      <p:pic>
        <p:nvPicPr>
          <p:cNvPr id="4" name="Picture 2">
            <a:extLst>
              <a:ext uri="{FF2B5EF4-FFF2-40B4-BE49-F238E27FC236}">
                <a16:creationId xmlns:a16="http://schemas.microsoft.com/office/drawing/2014/main" id="{BBA4BB62-F3B9-5C4E-87B8-625BA1BDE7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1407649"/>
      </p:ext>
    </p:extLst>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role  of  health  economics  in  the  practice  of  </a:t>
            </a:r>
            <a:r>
              <a:rPr lang="en-US" b="1" dirty="0"/>
              <a:t>evidence  based medicine (EBM)</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r>
              <a:rPr lang="en-US" i="1" dirty="0"/>
              <a:t>Evidence-based medicine (EBM) is the process of systematically reviewing, appraising and using clinical research findings to aid the delivery of optimum clinical care to patients</a:t>
            </a:r>
          </a:p>
          <a:p>
            <a:r>
              <a:rPr lang="en-US" i="1" dirty="0"/>
              <a:t>EBM forms part of the multifaceted process of assuring clinical effectiveness, the main elements of which are:</a:t>
            </a:r>
            <a:endParaRPr lang="en-US" dirty="0"/>
          </a:p>
          <a:p>
            <a:pPr marL="557213" lvl="1"/>
            <a:r>
              <a:rPr lang="en-US" i="1" dirty="0"/>
              <a:t>Production of evidence through research and scientific review. </a:t>
            </a:r>
            <a:endParaRPr lang="en-US" dirty="0"/>
          </a:p>
          <a:p>
            <a:pPr marL="557213" lvl="1"/>
            <a:r>
              <a:rPr lang="en-US" i="1" dirty="0"/>
              <a:t>Production and dissemination of evidence-based clinical guidelines. </a:t>
            </a:r>
            <a:r>
              <a:rPr lang="en-US" dirty="0"/>
              <a:t> </a:t>
            </a:r>
          </a:p>
          <a:p>
            <a:pPr marL="557213" lvl="1"/>
            <a:r>
              <a:rPr lang="en-US" i="1" dirty="0"/>
              <a:t>Implementation of evidence-based, cost-effective practice through education and management of change. </a:t>
            </a:r>
            <a:r>
              <a:rPr lang="en-US" dirty="0"/>
              <a:t> </a:t>
            </a:r>
          </a:p>
          <a:p>
            <a:pPr marL="557213" lvl="1"/>
            <a:r>
              <a:rPr lang="en-US" i="1" dirty="0"/>
              <a:t>Evaluation of compliance with agreed practice guidance and patient outcomes</a:t>
            </a:r>
            <a:r>
              <a:rPr lang="en-US" dirty="0"/>
              <a:t> </a:t>
            </a:r>
          </a:p>
          <a:p>
            <a:pPr marL="650081" lvl="2" indent="0">
              <a:buNone/>
            </a:pPr>
            <a:r>
              <a:rPr lang="en-US" i="1" dirty="0"/>
              <a:t>– this process includes clinical audit. </a:t>
            </a:r>
            <a:endParaRPr lang="en-US" dirty="0"/>
          </a:p>
        </p:txBody>
      </p:sp>
      <p:pic>
        <p:nvPicPr>
          <p:cNvPr id="4" name="Picture 2">
            <a:extLst>
              <a:ext uri="{FF2B5EF4-FFF2-40B4-BE49-F238E27FC236}">
                <a16:creationId xmlns:a16="http://schemas.microsoft.com/office/drawing/2014/main" id="{BFE9C124-29B1-CF48-80CB-D874DB379C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44773"/>
      </p:ext>
    </p:extLst>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basics of health economics – </a:t>
            </a:r>
            <a:br>
              <a:rPr lang="en-US" dirty="0"/>
            </a:br>
            <a:r>
              <a:rPr lang="en-US" b="1" dirty="0"/>
              <a:t>Consumer Rights and Medical Scheme benefits</a:t>
            </a:r>
          </a:p>
        </p:txBody>
      </p:sp>
      <p:sp>
        <p:nvSpPr>
          <p:cNvPr id="3" name="Content Placeholder 2"/>
          <p:cNvSpPr>
            <a:spLocks noGrp="1"/>
          </p:cNvSpPr>
          <p:nvPr>
            <p:ph idx="1"/>
          </p:nvPr>
        </p:nvSpPr>
        <p:spPr/>
        <p:txBody>
          <a:bodyPr>
            <a:normAutofit fontScale="92500"/>
          </a:bodyPr>
          <a:lstStyle/>
          <a:p>
            <a:r>
              <a:rPr lang="en-US" b="1" i="1" dirty="0"/>
              <a:t>Health service rights</a:t>
            </a:r>
            <a:r>
              <a:rPr lang="en-US" i="1" dirty="0"/>
              <a:t>, which include:</a:t>
            </a:r>
            <a:endParaRPr lang="en-US" dirty="0"/>
          </a:p>
          <a:p>
            <a:pPr lvl="1"/>
            <a:r>
              <a:rPr lang="en-US" i="1" dirty="0"/>
              <a:t>Rights regarding the health care services which a user is entitled to access;</a:t>
            </a:r>
            <a:endParaRPr lang="en-US" dirty="0"/>
          </a:p>
          <a:p>
            <a:pPr lvl="1"/>
            <a:r>
              <a:rPr lang="en-US" i="1" dirty="0"/>
              <a:t>Rights necessary for accessing health care services; and</a:t>
            </a:r>
            <a:endParaRPr lang="en-US" dirty="0"/>
          </a:p>
          <a:p>
            <a:pPr lvl="1"/>
            <a:r>
              <a:rPr lang="en-US" i="1" dirty="0"/>
              <a:t>Rights regarding the way users are to be treated when accessing their health rights.</a:t>
            </a:r>
          </a:p>
          <a:p>
            <a:pPr marL="371475" lvl="1" indent="0">
              <a:buNone/>
            </a:pPr>
            <a:endParaRPr lang="en-US" dirty="0"/>
          </a:p>
          <a:p>
            <a:pPr marL="46434" indent="0">
              <a:buNone/>
            </a:pPr>
            <a:r>
              <a:rPr lang="en-US" b="1" i="1" dirty="0"/>
              <a:t>Health system rights</a:t>
            </a:r>
            <a:r>
              <a:rPr lang="en-US" i="1" dirty="0"/>
              <a:t>, which include:</a:t>
            </a:r>
            <a:endParaRPr lang="en-US" dirty="0"/>
          </a:p>
          <a:p>
            <a:pPr lvl="1"/>
            <a:r>
              <a:rPr lang="en-US" i="1" dirty="0"/>
              <a:t>The right of access to information;</a:t>
            </a:r>
            <a:r>
              <a:rPr lang="en-US" dirty="0"/>
              <a:t> </a:t>
            </a:r>
          </a:p>
          <a:p>
            <a:pPr lvl="1"/>
            <a:r>
              <a:rPr lang="en-US" i="1" dirty="0"/>
              <a:t>The right to just administrative action; and</a:t>
            </a:r>
          </a:p>
          <a:p>
            <a:pPr lvl="1"/>
            <a:r>
              <a:rPr lang="en-US" i="1" dirty="0"/>
              <a:t>The right to participate in decisions about the health care system</a:t>
            </a:r>
            <a:endParaRPr lang="en-US" dirty="0"/>
          </a:p>
          <a:p>
            <a:pPr marL="371475" lvl="1" indent="0">
              <a:buNone/>
            </a:pPr>
            <a:endParaRPr lang="en-US" dirty="0"/>
          </a:p>
        </p:txBody>
      </p:sp>
      <p:pic>
        <p:nvPicPr>
          <p:cNvPr id="4" name="Picture 2">
            <a:extLst>
              <a:ext uri="{FF2B5EF4-FFF2-40B4-BE49-F238E27FC236}">
                <a16:creationId xmlns:a16="http://schemas.microsoft.com/office/drawing/2014/main" id="{E3462621-5678-A94E-AD39-98C01F14CCA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480711"/>
      </p:ext>
    </p:extLst>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health  economic  theory: </a:t>
            </a:r>
            <a:r>
              <a:rPr lang="en-US" b="1" dirty="0"/>
              <a:t>Generally Accepted Principles. </a:t>
            </a:r>
          </a:p>
        </p:txBody>
      </p:sp>
      <p:sp>
        <p:nvSpPr>
          <p:cNvPr id="3" name="Content Placeholder 2"/>
          <p:cNvSpPr>
            <a:spLocks noGrp="1"/>
          </p:cNvSpPr>
          <p:nvPr>
            <p:ph idx="1"/>
          </p:nvPr>
        </p:nvSpPr>
        <p:spPr/>
        <p:txBody>
          <a:bodyPr/>
          <a:lstStyle/>
          <a:p>
            <a:r>
              <a:rPr lang="en-US" b="1" i="1" dirty="0"/>
              <a:t>Economics is the science of scarcity</a:t>
            </a:r>
            <a:r>
              <a:rPr lang="en-US" i="1" dirty="0"/>
              <a:t>. The application of health economics reflects a universal desire to obtain maximum value for money by ensuring not just the clinical effectiveness, but also the cost-effectiveness of healthcare provision. </a:t>
            </a:r>
          </a:p>
          <a:p>
            <a:r>
              <a:rPr lang="en-US" b="1" i="1" dirty="0"/>
              <a:t>Cost-effectiveness</a:t>
            </a:r>
            <a:r>
              <a:rPr lang="en-US" i="1" dirty="0"/>
              <a:t> implies either a desire to achieve a predetermined objective at </a:t>
            </a:r>
            <a:r>
              <a:rPr lang="en-US" b="1" i="1" dirty="0"/>
              <a:t>least cost or a desire to maximize the benefit</a:t>
            </a:r>
            <a:r>
              <a:rPr lang="en-US" i="1" dirty="0"/>
              <a:t> to the population of patients served from a limited amount of resources.</a:t>
            </a:r>
            <a:endParaRPr lang="en-US" dirty="0"/>
          </a:p>
        </p:txBody>
      </p:sp>
      <p:pic>
        <p:nvPicPr>
          <p:cNvPr id="4" name="Picture 2">
            <a:extLst>
              <a:ext uri="{FF2B5EF4-FFF2-40B4-BE49-F238E27FC236}">
                <a16:creationId xmlns:a16="http://schemas.microsoft.com/office/drawing/2014/main" id="{2E79591B-7A29-FD42-874D-2EEA86FD95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100561"/>
      </p:ext>
    </p:extLst>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648" y="620688"/>
            <a:ext cx="7138299" cy="1280890"/>
          </a:xfrm>
        </p:spPr>
        <p:txBody>
          <a:bodyPr>
            <a:normAutofit fontScale="90000"/>
          </a:bodyPr>
          <a:lstStyle/>
          <a:p>
            <a:pPr lvl="0"/>
            <a:r>
              <a:rPr lang="en-US" b="1" dirty="0"/>
              <a:t>Specialist health economics evaluation</a:t>
            </a:r>
            <a:r>
              <a:rPr lang="en-US" dirty="0"/>
              <a:t> on a health economics issue (Case Study Example)</a:t>
            </a:r>
            <a:br>
              <a:rPr lang="en-US" dirty="0"/>
            </a:br>
            <a:endParaRPr lang="en-US" dirty="0"/>
          </a:p>
        </p:txBody>
      </p:sp>
      <p:sp>
        <p:nvSpPr>
          <p:cNvPr id="3" name="Content Placeholder 2"/>
          <p:cNvSpPr>
            <a:spLocks noGrp="1"/>
          </p:cNvSpPr>
          <p:nvPr>
            <p:ph idx="1"/>
          </p:nvPr>
        </p:nvSpPr>
        <p:spPr>
          <a:xfrm>
            <a:off x="1784648" y="2492896"/>
            <a:ext cx="7360025" cy="4241948"/>
          </a:xfrm>
        </p:spPr>
        <p:txBody>
          <a:bodyPr>
            <a:normAutofit fontScale="62500" lnSpcReduction="20000"/>
          </a:bodyPr>
          <a:lstStyle/>
          <a:p>
            <a:r>
              <a:rPr lang="en-US" dirty="0"/>
              <a:t>Test Concept: </a:t>
            </a:r>
            <a:r>
              <a:rPr lang="en-US" b="1" dirty="0"/>
              <a:t>Virtual outreach: economic evaluation of joint </a:t>
            </a:r>
            <a:r>
              <a:rPr lang="en-US" b="1" dirty="0" err="1"/>
              <a:t>teleconsultations</a:t>
            </a:r>
            <a:r>
              <a:rPr lang="en-US" b="1" dirty="0"/>
              <a:t> for patients referred by their general practitioner for a specialist opinion</a:t>
            </a:r>
          </a:p>
          <a:p>
            <a:pPr marL="0" indent="0">
              <a:buNone/>
            </a:pPr>
            <a:r>
              <a:rPr lang="en-US" b="1" dirty="0"/>
              <a:t>Abstract</a:t>
            </a:r>
          </a:p>
          <a:p>
            <a:pPr fontAlgn="base"/>
            <a:r>
              <a:rPr lang="en-US" b="1" dirty="0"/>
              <a:t>Objectives</a:t>
            </a:r>
            <a:r>
              <a:rPr lang="en-US" dirty="0"/>
              <a:t> To test the hypotheses that, compared with conventional outpatient consultations, joint </a:t>
            </a:r>
            <a:r>
              <a:rPr lang="en-US" dirty="0" err="1"/>
              <a:t>teleconsultation</a:t>
            </a:r>
            <a:r>
              <a:rPr lang="en-US" dirty="0"/>
              <a:t> (virtual outreach) would incur no increased costs to the NHS, reduce costs to patients, and reduce absences from work by patients and their careers.</a:t>
            </a:r>
          </a:p>
          <a:p>
            <a:pPr fontAlgn="base"/>
            <a:r>
              <a:rPr lang="en-US" b="1" dirty="0"/>
              <a:t>Design</a:t>
            </a:r>
            <a:r>
              <a:rPr lang="en-US" dirty="0"/>
              <a:t> Cost consequences study alongside </a:t>
            </a:r>
            <a:r>
              <a:rPr lang="en-US" dirty="0" err="1"/>
              <a:t>randomised</a:t>
            </a:r>
            <a:r>
              <a:rPr lang="en-US" dirty="0"/>
              <a:t> controlled trial.</a:t>
            </a:r>
          </a:p>
          <a:p>
            <a:pPr fontAlgn="base"/>
            <a:r>
              <a:rPr lang="en-US" b="1" dirty="0"/>
              <a:t>Setting</a:t>
            </a:r>
            <a:r>
              <a:rPr lang="en-US" dirty="0"/>
              <a:t> Two hospitals in London and Shrewsbury and 29 general practices in inner London and Wales.</a:t>
            </a:r>
          </a:p>
          <a:p>
            <a:pPr fontAlgn="base"/>
            <a:r>
              <a:rPr lang="en-US" b="1" dirty="0"/>
              <a:t>Participants</a:t>
            </a:r>
            <a:r>
              <a:rPr lang="en-US" dirty="0"/>
              <a:t> 3170 patients identified; 2094 eligible for inclusion and willing to participate. 1051 </a:t>
            </a:r>
            <a:r>
              <a:rPr lang="en-US" dirty="0" err="1"/>
              <a:t>randomised</a:t>
            </a:r>
            <a:r>
              <a:rPr lang="en-US" dirty="0"/>
              <a:t> to virtual outreach and 1043 to standard outpatient appointments.</a:t>
            </a:r>
          </a:p>
          <a:p>
            <a:pPr fontAlgn="base"/>
            <a:r>
              <a:rPr lang="en-US" b="1" dirty="0"/>
              <a:t>Main outcome measures</a:t>
            </a:r>
            <a:r>
              <a:rPr lang="en-US" dirty="0"/>
              <a:t> NHS costs, patient costs, health status (SF-12), time spent attending index consultation, patient satisfaction.</a:t>
            </a:r>
          </a:p>
          <a:p>
            <a:pPr fontAlgn="base"/>
            <a:r>
              <a:rPr lang="en-US" b="1" dirty="0"/>
              <a:t>Results</a:t>
            </a:r>
            <a:r>
              <a:rPr lang="en-US" dirty="0"/>
              <a:t> Overall six months costs were greater for the virtual outreach consultations (£724 per patient) than for conventional outpatient appointments</a:t>
            </a:r>
          </a:p>
          <a:p>
            <a:pPr fontAlgn="base"/>
            <a:r>
              <a:rPr lang="en-US" b="1" dirty="0"/>
              <a:t>Conclusion</a:t>
            </a:r>
            <a:r>
              <a:rPr lang="en-US" dirty="0"/>
              <a:t> The main hypothesis that virtual outreach would be cost neutral is rejected, but the hypotheses that costs to patients and losses in productivity would be lower are supported.</a:t>
            </a:r>
          </a:p>
          <a:p>
            <a:r>
              <a:rPr lang="en-US" dirty="0"/>
              <a:t>Link:  </a:t>
            </a:r>
            <a:r>
              <a:rPr lang="en-US" dirty="0">
                <a:hlinkClick r:id="rId2"/>
              </a:rPr>
              <a:t>https://doi.org/10.1136/bmj.327.7406.84</a:t>
            </a:r>
            <a:endParaRPr lang="en-US" dirty="0"/>
          </a:p>
        </p:txBody>
      </p:sp>
      <p:pic>
        <p:nvPicPr>
          <p:cNvPr id="4" name="Picture 2">
            <a:extLst>
              <a:ext uri="{FF2B5EF4-FFF2-40B4-BE49-F238E27FC236}">
                <a16:creationId xmlns:a16="http://schemas.microsoft.com/office/drawing/2014/main" id="{D013F2AD-B3C4-E643-9BCC-B7C89C2CED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6110322"/>
      </p:ext>
    </p:extLst>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Evaluating data</a:t>
            </a:r>
            <a:r>
              <a:rPr lang="en-US" dirty="0"/>
              <a:t> used in </a:t>
            </a:r>
            <a:r>
              <a:rPr lang="en-US" dirty="0" err="1"/>
              <a:t>specialised</a:t>
            </a:r>
            <a:r>
              <a:rPr lang="en-US" dirty="0"/>
              <a:t> health</a:t>
            </a:r>
            <a:br>
              <a:rPr lang="en-US" dirty="0"/>
            </a:br>
            <a:r>
              <a:rPr lang="en-US" dirty="0"/>
              <a:t>economics reports</a:t>
            </a:r>
          </a:p>
        </p:txBody>
      </p:sp>
      <p:sp>
        <p:nvSpPr>
          <p:cNvPr id="3" name="Content Placeholder 2"/>
          <p:cNvSpPr>
            <a:spLocks noGrp="1"/>
          </p:cNvSpPr>
          <p:nvPr>
            <p:ph idx="1"/>
          </p:nvPr>
        </p:nvSpPr>
        <p:spPr/>
        <p:txBody>
          <a:bodyPr>
            <a:normAutofit lnSpcReduction="10000"/>
          </a:bodyPr>
          <a:lstStyle/>
          <a:p>
            <a:r>
              <a:rPr lang="en-US" i="1" dirty="0"/>
              <a:t>Data used in </a:t>
            </a:r>
            <a:r>
              <a:rPr lang="en-US" i="1" dirty="0" err="1"/>
              <a:t>specialised</a:t>
            </a:r>
            <a:r>
              <a:rPr lang="en-US" i="1" dirty="0"/>
              <a:t> health economics reports should be evaluated for authenticity, reliability and relevance.</a:t>
            </a:r>
          </a:p>
          <a:p>
            <a:pPr lvl="0"/>
            <a:r>
              <a:rPr lang="en-US" b="1" i="1" dirty="0">
                <a:solidFill>
                  <a:schemeClr val="tx1"/>
                </a:solidFill>
              </a:rPr>
              <a:t>Authentic</a:t>
            </a:r>
            <a:r>
              <a:rPr lang="en-US" i="1" dirty="0">
                <a:solidFill>
                  <a:schemeClr val="tx1"/>
                </a:solidFill>
              </a:rPr>
              <a:t>:</a:t>
            </a:r>
            <a:r>
              <a:rPr lang="en-US" b="1" i="1" dirty="0">
                <a:solidFill>
                  <a:schemeClr val="tx1"/>
                </a:solidFill>
              </a:rPr>
              <a:t> </a:t>
            </a:r>
            <a:r>
              <a:rPr lang="en-US" i="1" dirty="0">
                <a:solidFill>
                  <a:schemeClr val="tx1"/>
                </a:solidFill>
              </a:rPr>
              <a:t>authenticity is assurance that information in the report is from the source it claims to be from. Authenticity involves proof of identity. √ Data should be from authentic sources.</a:t>
            </a:r>
            <a:r>
              <a:rPr lang="en-US" dirty="0">
                <a:solidFill>
                  <a:schemeClr val="tx1"/>
                </a:solidFill>
              </a:rPr>
              <a:t> </a:t>
            </a:r>
          </a:p>
          <a:p>
            <a:pPr lvl="0"/>
            <a:r>
              <a:rPr lang="en-US" b="1" i="1" dirty="0">
                <a:solidFill>
                  <a:schemeClr val="tx1"/>
                </a:solidFill>
              </a:rPr>
              <a:t>Reliable: </a:t>
            </a:r>
            <a:r>
              <a:rPr lang="en-US" i="1" dirty="0">
                <a:solidFill>
                  <a:schemeClr val="tx1"/>
                </a:solidFill>
              </a:rPr>
              <a:t>reliability is the extent to which we can rely on the source of the</a:t>
            </a:r>
            <a:r>
              <a:rPr lang="en-US" b="1" i="1" dirty="0">
                <a:solidFill>
                  <a:schemeClr val="tx1"/>
                </a:solidFill>
              </a:rPr>
              <a:t> </a:t>
            </a:r>
            <a:r>
              <a:rPr lang="en-US" i="1" dirty="0">
                <a:solidFill>
                  <a:schemeClr val="tx1"/>
                </a:solidFill>
              </a:rPr>
              <a:t>data. </a:t>
            </a:r>
            <a:r>
              <a:rPr lang="en-US" b="1" i="1" dirty="0">
                <a:solidFill>
                  <a:schemeClr val="tx1"/>
                </a:solidFill>
              </a:rPr>
              <a:t>Consistency is the main measure of reliability.</a:t>
            </a:r>
            <a:r>
              <a:rPr lang="en-US" i="1" dirty="0">
                <a:solidFill>
                  <a:schemeClr val="tx1"/>
                </a:solidFill>
              </a:rPr>
              <a:t> So, in simple terms, the </a:t>
            </a:r>
            <a:r>
              <a:rPr lang="en-US" b="1" i="1" dirty="0">
                <a:solidFill>
                  <a:schemeClr val="tx1"/>
                </a:solidFill>
              </a:rPr>
              <a:t>reputation of the source is critical</a:t>
            </a:r>
            <a:r>
              <a:rPr lang="en-US" i="1" dirty="0">
                <a:solidFill>
                  <a:schemeClr val="tx1"/>
                </a:solidFill>
              </a:rPr>
              <a:t>.</a:t>
            </a:r>
            <a:endParaRPr lang="en-US" dirty="0">
              <a:solidFill>
                <a:schemeClr val="tx1"/>
              </a:solidFill>
            </a:endParaRPr>
          </a:p>
          <a:p>
            <a:r>
              <a:rPr lang="en-US" b="1" i="1" dirty="0">
                <a:solidFill>
                  <a:schemeClr val="tx1"/>
                </a:solidFill>
              </a:rPr>
              <a:t>Relevant</a:t>
            </a:r>
            <a:r>
              <a:rPr lang="en-US" i="1" dirty="0">
                <a:solidFill>
                  <a:schemeClr val="tx1"/>
                </a:solidFill>
              </a:rPr>
              <a:t>:</a:t>
            </a:r>
            <a:r>
              <a:rPr lang="en-US" b="1" i="1" dirty="0">
                <a:solidFill>
                  <a:schemeClr val="tx1"/>
                </a:solidFill>
              </a:rPr>
              <a:t> relevant data id data which is applicable to the situation or problem at hand that can help solve a problem </a:t>
            </a:r>
            <a:r>
              <a:rPr lang="en-US" i="1" dirty="0">
                <a:solidFill>
                  <a:schemeClr val="tx1"/>
                </a:solidFill>
              </a:rPr>
              <a:t>or contribute to a solution</a:t>
            </a:r>
            <a:endParaRPr lang="en-US" dirty="0"/>
          </a:p>
          <a:p>
            <a:endParaRPr lang="en-US" b="1" dirty="0"/>
          </a:p>
          <a:p>
            <a:pPr marL="0" indent="0">
              <a:buNone/>
            </a:pPr>
            <a:endParaRPr lang="en-US" dirty="0"/>
          </a:p>
          <a:p>
            <a:pPr marL="0" indent="0">
              <a:buNone/>
            </a:pPr>
            <a:endParaRPr lang="en-US" b="1" dirty="0"/>
          </a:p>
        </p:txBody>
      </p:sp>
      <p:pic>
        <p:nvPicPr>
          <p:cNvPr id="4" name="Picture 2">
            <a:extLst>
              <a:ext uri="{FF2B5EF4-FFF2-40B4-BE49-F238E27FC236}">
                <a16:creationId xmlns:a16="http://schemas.microsoft.com/office/drawing/2014/main" id="{46F73EE3-5564-8445-97AF-62940286026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765704"/>
      </p:ext>
    </p:extLst>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Regulations</a:t>
            </a:r>
            <a:r>
              <a:rPr lang="en-US" dirty="0"/>
              <a:t> that govern health economics</a:t>
            </a:r>
          </a:p>
        </p:txBody>
      </p:sp>
      <p:sp>
        <p:nvSpPr>
          <p:cNvPr id="3" name="Content Placeholder 2"/>
          <p:cNvSpPr>
            <a:spLocks noGrp="1"/>
          </p:cNvSpPr>
          <p:nvPr>
            <p:ph idx="1"/>
          </p:nvPr>
        </p:nvSpPr>
        <p:spPr/>
        <p:txBody>
          <a:bodyPr>
            <a:normAutofit/>
          </a:bodyPr>
          <a:lstStyle/>
          <a:p>
            <a:pPr marL="0" indent="0">
              <a:buNone/>
            </a:pPr>
            <a:r>
              <a:rPr lang="en-US" i="1" dirty="0"/>
              <a:t>Examples:</a:t>
            </a:r>
          </a:p>
          <a:p>
            <a:pPr lvl="0"/>
            <a:r>
              <a:rPr lang="en-US" i="1" dirty="0"/>
              <a:t>National Health Act</a:t>
            </a:r>
            <a:endParaRPr lang="en-US" dirty="0"/>
          </a:p>
          <a:p>
            <a:pPr lvl="0"/>
            <a:r>
              <a:rPr lang="en-US" i="1" dirty="0"/>
              <a:t>Medical Schemes Act</a:t>
            </a:r>
            <a:endParaRPr lang="en-US" dirty="0"/>
          </a:p>
          <a:p>
            <a:pPr lvl="0"/>
            <a:r>
              <a:rPr lang="en-US" i="1" dirty="0"/>
              <a:t>Pharmacies Act</a:t>
            </a:r>
            <a:endParaRPr lang="en-US" dirty="0"/>
          </a:p>
          <a:p>
            <a:pPr lvl="0"/>
            <a:r>
              <a:rPr lang="en-US" i="1" dirty="0"/>
              <a:t>Medicine and Controlled Substances Act</a:t>
            </a:r>
            <a:endParaRPr lang="en-US" dirty="0"/>
          </a:p>
          <a:p>
            <a:pPr lvl="0"/>
            <a:r>
              <a:rPr lang="en-US" i="1" dirty="0"/>
              <a:t>Compensation for Occupational Injuries and Diseases Act (COIDA)</a:t>
            </a:r>
            <a:endParaRPr lang="en-US" dirty="0"/>
          </a:p>
          <a:p>
            <a:pPr lvl="0"/>
            <a:r>
              <a:rPr lang="en-US" i="1" dirty="0"/>
              <a:t>Road Accident Fund (RAF)</a:t>
            </a:r>
            <a:endParaRPr lang="en-US" dirty="0"/>
          </a:p>
        </p:txBody>
      </p:sp>
      <p:pic>
        <p:nvPicPr>
          <p:cNvPr id="4" name="Picture 2">
            <a:extLst>
              <a:ext uri="{FF2B5EF4-FFF2-40B4-BE49-F238E27FC236}">
                <a16:creationId xmlns:a16="http://schemas.microsoft.com/office/drawing/2014/main" id="{0495BDAB-B1CF-874A-94BE-62085F1447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5949950"/>
            <a:ext cx="10080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9270773"/>
      </p:ext>
    </p:extLst>
  </p:cSld>
  <p:clrMapOvr>
    <a:masterClrMapping/>
  </p:clrMapOvr>
  <p:transition spd="med">
    <p:zoom/>
  </p:transition>
</p:sld>
</file>

<file path=ppt/theme/theme1.xml><?xml version="1.0" encoding="utf-8"?>
<a:theme xmlns:a="http://schemas.openxmlformats.org/drawingml/2006/main" name="Wisp">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Learning Template" id="{6CF2945E-1C96-724A-8C70-41743E2C17B5}" vid="{8020A5CD-9771-0640-9BAA-859F738AB3B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235</TotalTime>
  <Words>2084</Words>
  <Application>Microsoft Macintosh PowerPoint</Application>
  <PresentationFormat>A4 Paper (210x297 mm)</PresentationFormat>
  <Paragraphs>110</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Unit Standard Title: Apply knowledge of health economics to make an informed decision </vt:lpstr>
      <vt:lpstr>Expected Outcomes</vt:lpstr>
      <vt:lpstr>THE  ROLE  OF  HEALTH  ECONOMICS </vt:lpstr>
      <vt:lpstr>The  role  of  health  economics  in  the  practice  of  evidence  based medicine (EBM) </vt:lpstr>
      <vt:lpstr>The basics of health economics –  Consumer Rights and Medical Scheme benefits</vt:lpstr>
      <vt:lpstr>Basic  health  economic  theory: Generally Accepted Principles. </vt:lpstr>
      <vt:lpstr>Specialist health economics evaluation on a health economics issue (Case Study Example) </vt:lpstr>
      <vt:lpstr>Evaluating data used in specialised health economics reports</vt:lpstr>
      <vt:lpstr>Regulations that govern health economics</vt:lpstr>
      <vt:lpstr>How the regulatory environment impacts on health economics</vt:lpstr>
      <vt:lpstr>Statutory bodies operating in the health environment</vt:lpstr>
      <vt:lpstr>Pharmaco-economics as division of health economics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Standard Title: Apply knowledge of health economics to make an informed decision </dc:title>
  <dc:subject/>
  <dc:creator>Andile Fulane</dc:creator>
  <cp:keywords/>
  <cp:lastModifiedBy>Andile Fulane</cp:lastModifiedBy>
  <cp:revision>4</cp:revision>
  <dcterms:created xsi:type="dcterms:W3CDTF">2020-11-18T11:44:26Z</dcterms:created>
  <dcterms:modified xsi:type="dcterms:W3CDTF">2020-11-18T15:39:26Z</dcterms:modified>
</cp:coreProperties>
</file>