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18"/>
  </p:notesMasterIdLst>
  <p:sldIdLst>
    <p:sldId id="256" r:id="rId2"/>
    <p:sldId id="257" r:id="rId3"/>
    <p:sldId id="259" r:id="rId4"/>
    <p:sldId id="258" r:id="rId5"/>
    <p:sldId id="260" r:id="rId6"/>
    <p:sldId id="262" r:id="rId7"/>
    <p:sldId id="263" r:id="rId8"/>
    <p:sldId id="264" r:id="rId9"/>
    <p:sldId id="265" r:id="rId10"/>
    <p:sldId id="261"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DF195F-7914-4C55-B844-760467A45B64}" v="103" dt="2021-04-21T17:52:56.1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80431" autoAdjust="0"/>
  </p:normalViewPr>
  <p:slideViewPr>
    <p:cSldViewPr snapToGrid="0">
      <p:cViewPr varScale="1">
        <p:scale>
          <a:sx n="60" d="100"/>
          <a:sy n="60" d="100"/>
        </p:scale>
        <p:origin x="372"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7C6B6C-4D30-4689-9F1D-9179E4DD4C50}" type="doc">
      <dgm:prSet loTypeId="urn:microsoft.com/office/officeart/2016/7/layout/LinearBlockProcessNumbered" loCatId="process" qsTypeId="urn:microsoft.com/office/officeart/2005/8/quickstyle/simple1" qsCatId="simple" csTypeId="urn:microsoft.com/office/officeart/2005/8/colors/colorful1" csCatId="colorful"/>
      <dgm:spPr/>
      <dgm:t>
        <a:bodyPr/>
        <a:lstStyle/>
        <a:p>
          <a:endParaRPr lang="en-US"/>
        </a:p>
      </dgm:t>
    </dgm:pt>
    <dgm:pt modelId="{D23D77C4-0CE6-4052-B8DB-683D1D99DEE0}">
      <dgm:prSet/>
      <dgm:spPr/>
      <dgm:t>
        <a:bodyPr/>
        <a:lstStyle/>
        <a:p>
          <a:r>
            <a:rPr lang="en-US"/>
            <a:t>Explain the concept of risk transfer as opposed to insurance</a:t>
          </a:r>
        </a:p>
      </dgm:t>
    </dgm:pt>
    <dgm:pt modelId="{EA95EAC4-9BEE-4628-89DA-42152832E1CE}" type="parTrans" cxnId="{D6087DB9-1E03-4BDC-8391-C085C4D4464A}">
      <dgm:prSet/>
      <dgm:spPr/>
      <dgm:t>
        <a:bodyPr/>
        <a:lstStyle/>
        <a:p>
          <a:endParaRPr lang="en-US"/>
        </a:p>
      </dgm:t>
    </dgm:pt>
    <dgm:pt modelId="{6175AB61-841D-4F9C-B912-1FFBDB77D0CE}" type="sibTrans" cxnId="{D6087DB9-1E03-4BDC-8391-C085C4D4464A}">
      <dgm:prSet phldrT="01" phldr="0"/>
      <dgm:spPr/>
      <dgm:t>
        <a:bodyPr/>
        <a:lstStyle/>
        <a:p>
          <a:r>
            <a:rPr lang="en-US"/>
            <a:t>01</a:t>
          </a:r>
        </a:p>
      </dgm:t>
    </dgm:pt>
    <dgm:pt modelId="{ED223F14-372D-4D15-A7E3-E7D3EAE85435}">
      <dgm:prSet/>
      <dgm:spPr/>
      <dgm:t>
        <a:bodyPr/>
        <a:lstStyle/>
        <a:p>
          <a:r>
            <a:rPr lang="en-US"/>
            <a:t>Explain the limits of insurance and risk retention/risk transfer parameters. </a:t>
          </a:r>
        </a:p>
      </dgm:t>
    </dgm:pt>
    <dgm:pt modelId="{2409EF39-FF3C-4045-8751-903C039B55D6}" type="parTrans" cxnId="{6E99F1C2-70A3-46F4-AB5D-F18004E46A1A}">
      <dgm:prSet/>
      <dgm:spPr/>
      <dgm:t>
        <a:bodyPr/>
        <a:lstStyle/>
        <a:p>
          <a:endParaRPr lang="en-US"/>
        </a:p>
      </dgm:t>
    </dgm:pt>
    <dgm:pt modelId="{827BEF5F-1F7C-49C5-AF20-2609C3770730}" type="sibTrans" cxnId="{6E99F1C2-70A3-46F4-AB5D-F18004E46A1A}">
      <dgm:prSet phldrT="02" phldr="0"/>
      <dgm:spPr/>
      <dgm:t>
        <a:bodyPr/>
        <a:lstStyle/>
        <a:p>
          <a:r>
            <a:rPr lang="en-US"/>
            <a:t>02</a:t>
          </a:r>
        </a:p>
      </dgm:t>
    </dgm:pt>
    <dgm:pt modelId="{21235E68-5DD1-4D46-B237-6B6EE3851932}">
      <dgm:prSet/>
      <dgm:spPr/>
      <dgm:t>
        <a:bodyPr/>
        <a:lstStyle/>
        <a:p>
          <a:r>
            <a:rPr lang="en-US"/>
            <a:t>Explain the different facilities involved in risk transfer</a:t>
          </a:r>
        </a:p>
      </dgm:t>
    </dgm:pt>
    <dgm:pt modelId="{6D96F81B-3045-481B-9268-4FC65A7AAD27}" type="parTrans" cxnId="{7CAB676C-39EA-4344-B8C6-62DC665DA34B}">
      <dgm:prSet/>
      <dgm:spPr/>
      <dgm:t>
        <a:bodyPr/>
        <a:lstStyle/>
        <a:p>
          <a:endParaRPr lang="en-US"/>
        </a:p>
      </dgm:t>
    </dgm:pt>
    <dgm:pt modelId="{BA9F3EAC-9387-4620-B43C-E15BDAF738F6}" type="sibTrans" cxnId="{7CAB676C-39EA-4344-B8C6-62DC665DA34B}">
      <dgm:prSet phldrT="03" phldr="0"/>
      <dgm:spPr/>
      <dgm:t>
        <a:bodyPr/>
        <a:lstStyle/>
        <a:p>
          <a:r>
            <a:rPr lang="en-US"/>
            <a:t>03</a:t>
          </a:r>
        </a:p>
      </dgm:t>
    </dgm:pt>
    <dgm:pt modelId="{EA7CE374-B901-40BB-91EC-B44013AF9525}">
      <dgm:prSet/>
      <dgm:spPr/>
      <dgm:t>
        <a:bodyPr/>
        <a:lstStyle/>
        <a:p>
          <a:r>
            <a:rPr lang="en-US"/>
            <a:t>Propose an insurance solution to transfer risk in a business entity</a:t>
          </a:r>
        </a:p>
      </dgm:t>
    </dgm:pt>
    <dgm:pt modelId="{D17F4789-32A9-437E-8393-244275B56608}" type="parTrans" cxnId="{83510C66-563C-48C0-8D0B-48DEE0666959}">
      <dgm:prSet/>
      <dgm:spPr/>
      <dgm:t>
        <a:bodyPr/>
        <a:lstStyle/>
        <a:p>
          <a:endParaRPr lang="en-US"/>
        </a:p>
      </dgm:t>
    </dgm:pt>
    <dgm:pt modelId="{EC8E9833-EB63-46BF-92A2-4C767E38341A}" type="sibTrans" cxnId="{83510C66-563C-48C0-8D0B-48DEE0666959}">
      <dgm:prSet phldrT="04" phldr="0"/>
      <dgm:spPr/>
      <dgm:t>
        <a:bodyPr/>
        <a:lstStyle/>
        <a:p>
          <a:r>
            <a:rPr lang="en-US"/>
            <a:t>04</a:t>
          </a:r>
        </a:p>
      </dgm:t>
    </dgm:pt>
    <dgm:pt modelId="{57D2D3C7-B667-4CB9-8D2E-F14D90B16B79}" type="pres">
      <dgm:prSet presAssocID="{6D7C6B6C-4D30-4689-9F1D-9179E4DD4C50}" presName="Name0" presStyleCnt="0">
        <dgm:presLayoutVars>
          <dgm:animLvl val="lvl"/>
          <dgm:resizeHandles val="exact"/>
        </dgm:presLayoutVars>
      </dgm:prSet>
      <dgm:spPr/>
    </dgm:pt>
    <dgm:pt modelId="{228BD2CC-1D6C-48BC-896A-D2F1CBE6C1D4}" type="pres">
      <dgm:prSet presAssocID="{D23D77C4-0CE6-4052-B8DB-683D1D99DEE0}" presName="compositeNode" presStyleCnt="0">
        <dgm:presLayoutVars>
          <dgm:bulletEnabled val="1"/>
        </dgm:presLayoutVars>
      </dgm:prSet>
      <dgm:spPr/>
    </dgm:pt>
    <dgm:pt modelId="{C146AC75-779D-4B68-ACC7-003FBC008681}" type="pres">
      <dgm:prSet presAssocID="{D23D77C4-0CE6-4052-B8DB-683D1D99DEE0}" presName="bgRect" presStyleLbl="alignNode1" presStyleIdx="0" presStyleCnt="4"/>
      <dgm:spPr/>
    </dgm:pt>
    <dgm:pt modelId="{300E6A43-66D8-49F8-874F-3D0DAD29A413}" type="pres">
      <dgm:prSet presAssocID="{6175AB61-841D-4F9C-B912-1FFBDB77D0CE}" presName="sibTransNodeRect" presStyleLbl="alignNode1" presStyleIdx="0" presStyleCnt="4">
        <dgm:presLayoutVars>
          <dgm:chMax val="0"/>
          <dgm:bulletEnabled val="1"/>
        </dgm:presLayoutVars>
      </dgm:prSet>
      <dgm:spPr/>
    </dgm:pt>
    <dgm:pt modelId="{C6D2FADC-1306-4E7A-B916-4AB62F951C2E}" type="pres">
      <dgm:prSet presAssocID="{D23D77C4-0CE6-4052-B8DB-683D1D99DEE0}" presName="nodeRect" presStyleLbl="alignNode1" presStyleIdx="0" presStyleCnt="4">
        <dgm:presLayoutVars>
          <dgm:bulletEnabled val="1"/>
        </dgm:presLayoutVars>
      </dgm:prSet>
      <dgm:spPr/>
    </dgm:pt>
    <dgm:pt modelId="{851F57AA-4DD4-48F6-B7E6-EDD9113B59F1}" type="pres">
      <dgm:prSet presAssocID="{6175AB61-841D-4F9C-B912-1FFBDB77D0CE}" presName="sibTrans" presStyleCnt="0"/>
      <dgm:spPr/>
    </dgm:pt>
    <dgm:pt modelId="{521F109A-D8CD-49D0-8539-1240B4702D6C}" type="pres">
      <dgm:prSet presAssocID="{ED223F14-372D-4D15-A7E3-E7D3EAE85435}" presName="compositeNode" presStyleCnt="0">
        <dgm:presLayoutVars>
          <dgm:bulletEnabled val="1"/>
        </dgm:presLayoutVars>
      </dgm:prSet>
      <dgm:spPr/>
    </dgm:pt>
    <dgm:pt modelId="{DD367B48-0BA0-46A5-88FF-DA40D9DC37F2}" type="pres">
      <dgm:prSet presAssocID="{ED223F14-372D-4D15-A7E3-E7D3EAE85435}" presName="bgRect" presStyleLbl="alignNode1" presStyleIdx="1" presStyleCnt="4"/>
      <dgm:spPr/>
    </dgm:pt>
    <dgm:pt modelId="{E161486A-A88B-4D41-9917-BE2C40B1B3B2}" type="pres">
      <dgm:prSet presAssocID="{827BEF5F-1F7C-49C5-AF20-2609C3770730}" presName="sibTransNodeRect" presStyleLbl="alignNode1" presStyleIdx="1" presStyleCnt="4">
        <dgm:presLayoutVars>
          <dgm:chMax val="0"/>
          <dgm:bulletEnabled val="1"/>
        </dgm:presLayoutVars>
      </dgm:prSet>
      <dgm:spPr/>
    </dgm:pt>
    <dgm:pt modelId="{2B613CE8-6699-402A-8763-7CFB90806FCD}" type="pres">
      <dgm:prSet presAssocID="{ED223F14-372D-4D15-A7E3-E7D3EAE85435}" presName="nodeRect" presStyleLbl="alignNode1" presStyleIdx="1" presStyleCnt="4">
        <dgm:presLayoutVars>
          <dgm:bulletEnabled val="1"/>
        </dgm:presLayoutVars>
      </dgm:prSet>
      <dgm:spPr/>
    </dgm:pt>
    <dgm:pt modelId="{811F52FB-A813-44CB-A5E6-124DA95D0ED0}" type="pres">
      <dgm:prSet presAssocID="{827BEF5F-1F7C-49C5-AF20-2609C3770730}" presName="sibTrans" presStyleCnt="0"/>
      <dgm:spPr/>
    </dgm:pt>
    <dgm:pt modelId="{BA6742D7-469F-4E9C-83C0-5E8FE7A5449C}" type="pres">
      <dgm:prSet presAssocID="{21235E68-5DD1-4D46-B237-6B6EE3851932}" presName="compositeNode" presStyleCnt="0">
        <dgm:presLayoutVars>
          <dgm:bulletEnabled val="1"/>
        </dgm:presLayoutVars>
      </dgm:prSet>
      <dgm:spPr/>
    </dgm:pt>
    <dgm:pt modelId="{7CC164F8-6DF2-437C-9A2A-963BFE14E8EB}" type="pres">
      <dgm:prSet presAssocID="{21235E68-5DD1-4D46-B237-6B6EE3851932}" presName="bgRect" presStyleLbl="alignNode1" presStyleIdx="2" presStyleCnt="4"/>
      <dgm:spPr/>
    </dgm:pt>
    <dgm:pt modelId="{D5819D4E-F446-4CC2-8CD2-F452F6CA4A31}" type="pres">
      <dgm:prSet presAssocID="{BA9F3EAC-9387-4620-B43C-E15BDAF738F6}" presName="sibTransNodeRect" presStyleLbl="alignNode1" presStyleIdx="2" presStyleCnt="4">
        <dgm:presLayoutVars>
          <dgm:chMax val="0"/>
          <dgm:bulletEnabled val="1"/>
        </dgm:presLayoutVars>
      </dgm:prSet>
      <dgm:spPr/>
    </dgm:pt>
    <dgm:pt modelId="{8E1D6C4C-D9DB-4DEE-90C0-B1705EE497B9}" type="pres">
      <dgm:prSet presAssocID="{21235E68-5DD1-4D46-B237-6B6EE3851932}" presName="nodeRect" presStyleLbl="alignNode1" presStyleIdx="2" presStyleCnt="4">
        <dgm:presLayoutVars>
          <dgm:bulletEnabled val="1"/>
        </dgm:presLayoutVars>
      </dgm:prSet>
      <dgm:spPr/>
    </dgm:pt>
    <dgm:pt modelId="{968A8E37-9E8B-4CE5-943C-6C0B745E1954}" type="pres">
      <dgm:prSet presAssocID="{BA9F3EAC-9387-4620-B43C-E15BDAF738F6}" presName="sibTrans" presStyleCnt="0"/>
      <dgm:spPr/>
    </dgm:pt>
    <dgm:pt modelId="{C36B6D55-A681-4078-8150-49050E824DAE}" type="pres">
      <dgm:prSet presAssocID="{EA7CE374-B901-40BB-91EC-B44013AF9525}" presName="compositeNode" presStyleCnt="0">
        <dgm:presLayoutVars>
          <dgm:bulletEnabled val="1"/>
        </dgm:presLayoutVars>
      </dgm:prSet>
      <dgm:spPr/>
    </dgm:pt>
    <dgm:pt modelId="{C00252B5-2E52-4E9B-A23D-2EAC001E7158}" type="pres">
      <dgm:prSet presAssocID="{EA7CE374-B901-40BB-91EC-B44013AF9525}" presName="bgRect" presStyleLbl="alignNode1" presStyleIdx="3" presStyleCnt="4"/>
      <dgm:spPr/>
    </dgm:pt>
    <dgm:pt modelId="{055887B8-8C51-4721-9A02-FF054CF7B96D}" type="pres">
      <dgm:prSet presAssocID="{EC8E9833-EB63-46BF-92A2-4C767E38341A}" presName="sibTransNodeRect" presStyleLbl="alignNode1" presStyleIdx="3" presStyleCnt="4">
        <dgm:presLayoutVars>
          <dgm:chMax val="0"/>
          <dgm:bulletEnabled val="1"/>
        </dgm:presLayoutVars>
      </dgm:prSet>
      <dgm:spPr/>
    </dgm:pt>
    <dgm:pt modelId="{0589D74A-EC69-4BDC-89F3-09293874FA6F}" type="pres">
      <dgm:prSet presAssocID="{EA7CE374-B901-40BB-91EC-B44013AF9525}" presName="nodeRect" presStyleLbl="alignNode1" presStyleIdx="3" presStyleCnt="4">
        <dgm:presLayoutVars>
          <dgm:bulletEnabled val="1"/>
        </dgm:presLayoutVars>
      </dgm:prSet>
      <dgm:spPr/>
    </dgm:pt>
  </dgm:ptLst>
  <dgm:cxnLst>
    <dgm:cxn modelId="{5C389808-58BA-4325-A105-8EE23175D6CB}" type="presOf" srcId="{21235E68-5DD1-4D46-B237-6B6EE3851932}" destId="{8E1D6C4C-D9DB-4DEE-90C0-B1705EE497B9}" srcOrd="1" destOrd="0" presId="urn:microsoft.com/office/officeart/2016/7/layout/LinearBlockProcessNumbered"/>
    <dgm:cxn modelId="{1F468813-1271-48C7-A35C-B265AB318A1D}" type="presOf" srcId="{ED223F14-372D-4D15-A7E3-E7D3EAE85435}" destId="{2B613CE8-6699-402A-8763-7CFB90806FCD}" srcOrd="1" destOrd="0" presId="urn:microsoft.com/office/officeart/2016/7/layout/LinearBlockProcessNumbered"/>
    <dgm:cxn modelId="{E5CC5014-268B-49BC-A8C9-3FB501D2E7FB}" type="presOf" srcId="{EA7CE374-B901-40BB-91EC-B44013AF9525}" destId="{0589D74A-EC69-4BDC-89F3-09293874FA6F}" srcOrd="1" destOrd="0" presId="urn:microsoft.com/office/officeart/2016/7/layout/LinearBlockProcessNumbered"/>
    <dgm:cxn modelId="{D531DB3C-9A91-49C7-81BA-72660A9DB8EA}" type="presOf" srcId="{D23D77C4-0CE6-4052-B8DB-683D1D99DEE0}" destId="{C6D2FADC-1306-4E7A-B916-4AB62F951C2E}" srcOrd="1" destOrd="0" presId="urn:microsoft.com/office/officeart/2016/7/layout/LinearBlockProcessNumbered"/>
    <dgm:cxn modelId="{AE1C533E-6CE7-49B0-9CDE-EF4978A787B8}" type="presOf" srcId="{ED223F14-372D-4D15-A7E3-E7D3EAE85435}" destId="{DD367B48-0BA0-46A5-88FF-DA40D9DC37F2}" srcOrd="0" destOrd="0" presId="urn:microsoft.com/office/officeart/2016/7/layout/LinearBlockProcessNumbered"/>
    <dgm:cxn modelId="{83510C66-563C-48C0-8D0B-48DEE0666959}" srcId="{6D7C6B6C-4D30-4689-9F1D-9179E4DD4C50}" destId="{EA7CE374-B901-40BB-91EC-B44013AF9525}" srcOrd="3" destOrd="0" parTransId="{D17F4789-32A9-437E-8393-244275B56608}" sibTransId="{EC8E9833-EB63-46BF-92A2-4C767E38341A}"/>
    <dgm:cxn modelId="{7CAB676C-39EA-4344-B8C6-62DC665DA34B}" srcId="{6D7C6B6C-4D30-4689-9F1D-9179E4DD4C50}" destId="{21235E68-5DD1-4D46-B237-6B6EE3851932}" srcOrd="2" destOrd="0" parTransId="{6D96F81B-3045-481B-9268-4FC65A7AAD27}" sibTransId="{BA9F3EAC-9387-4620-B43C-E15BDAF738F6}"/>
    <dgm:cxn modelId="{8CD2584F-2DD2-4BEC-96B4-B5D09761369F}" type="presOf" srcId="{D23D77C4-0CE6-4052-B8DB-683D1D99DEE0}" destId="{C146AC75-779D-4B68-ACC7-003FBC008681}" srcOrd="0" destOrd="0" presId="urn:microsoft.com/office/officeart/2016/7/layout/LinearBlockProcessNumbered"/>
    <dgm:cxn modelId="{4D6E357D-23FA-4CEF-A798-7414CE508919}" type="presOf" srcId="{EC8E9833-EB63-46BF-92A2-4C767E38341A}" destId="{055887B8-8C51-4721-9A02-FF054CF7B96D}" srcOrd="0" destOrd="0" presId="urn:microsoft.com/office/officeart/2016/7/layout/LinearBlockProcessNumbered"/>
    <dgm:cxn modelId="{333C7993-9149-420D-8CAB-8ED33C45E012}" type="presOf" srcId="{6D7C6B6C-4D30-4689-9F1D-9179E4DD4C50}" destId="{57D2D3C7-B667-4CB9-8D2E-F14D90B16B79}" srcOrd="0" destOrd="0" presId="urn:microsoft.com/office/officeart/2016/7/layout/LinearBlockProcessNumbered"/>
    <dgm:cxn modelId="{655B1B98-29B7-4C93-B69E-9D209B3C7F8D}" type="presOf" srcId="{21235E68-5DD1-4D46-B237-6B6EE3851932}" destId="{7CC164F8-6DF2-437C-9A2A-963BFE14E8EB}" srcOrd="0" destOrd="0" presId="urn:microsoft.com/office/officeart/2016/7/layout/LinearBlockProcessNumbered"/>
    <dgm:cxn modelId="{87EF4AA1-B5DC-4643-9649-109A3E785EC0}" type="presOf" srcId="{BA9F3EAC-9387-4620-B43C-E15BDAF738F6}" destId="{D5819D4E-F446-4CC2-8CD2-F452F6CA4A31}" srcOrd="0" destOrd="0" presId="urn:microsoft.com/office/officeart/2016/7/layout/LinearBlockProcessNumbered"/>
    <dgm:cxn modelId="{ABA3C8A2-5F38-4E2B-B57D-788AAD299E92}" type="presOf" srcId="{827BEF5F-1F7C-49C5-AF20-2609C3770730}" destId="{E161486A-A88B-4D41-9917-BE2C40B1B3B2}" srcOrd="0" destOrd="0" presId="urn:microsoft.com/office/officeart/2016/7/layout/LinearBlockProcessNumbered"/>
    <dgm:cxn modelId="{D6087DB9-1E03-4BDC-8391-C085C4D4464A}" srcId="{6D7C6B6C-4D30-4689-9F1D-9179E4DD4C50}" destId="{D23D77C4-0CE6-4052-B8DB-683D1D99DEE0}" srcOrd="0" destOrd="0" parTransId="{EA95EAC4-9BEE-4628-89DA-42152832E1CE}" sibTransId="{6175AB61-841D-4F9C-B912-1FFBDB77D0CE}"/>
    <dgm:cxn modelId="{6E99F1C2-70A3-46F4-AB5D-F18004E46A1A}" srcId="{6D7C6B6C-4D30-4689-9F1D-9179E4DD4C50}" destId="{ED223F14-372D-4D15-A7E3-E7D3EAE85435}" srcOrd="1" destOrd="0" parTransId="{2409EF39-FF3C-4045-8751-903C039B55D6}" sibTransId="{827BEF5F-1F7C-49C5-AF20-2609C3770730}"/>
    <dgm:cxn modelId="{70BE74E5-D4C5-4E7A-B052-7048B5CEE8FB}" type="presOf" srcId="{6175AB61-841D-4F9C-B912-1FFBDB77D0CE}" destId="{300E6A43-66D8-49F8-874F-3D0DAD29A413}" srcOrd="0" destOrd="0" presId="urn:microsoft.com/office/officeart/2016/7/layout/LinearBlockProcessNumbered"/>
    <dgm:cxn modelId="{FD5322EE-86B1-4331-9127-E312A10384A1}" type="presOf" srcId="{EA7CE374-B901-40BB-91EC-B44013AF9525}" destId="{C00252B5-2E52-4E9B-A23D-2EAC001E7158}" srcOrd="0" destOrd="0" presId="urn:microsoft.com/office/officeart/2016/7/layout/LinearBlockProcessNumbered"/>
    <dgm:cxn modelId="{9F099505-9E44-493E-BA45-7C691424BDA8}" type="presParOf" srcId="{57D2D3C7-B667-4CB9-8D2E-F14D90B16B79}" destId="{228BD2CC-1D6C-48BC-896A-D2F1CBE6C1D4}" srcOrd="0" destOrd="0" presId="urn:microsoft.com/office/officeart/2016/7/layout/LinearBlockProcessNumbered"/>
    <dgm:cxn modelId="{9E209F48-B036-47AA-9024-BA42822F71EE}" type="presParOf" srcId="{228BD2CC-1D6C-48BC-896A-D2F1CBE6C1D4}" destId="{C146AC75-779D-4B68-ACC7-003FBC008681}" srcOrd="0" destOrd="0" presId="urn:microsoft.com/office/officeart/2016/7/layout/LinearBlockProcessNumbered"/>
    <dgm:cxn modelId="{746BB902-FE0C-4ED0-813E-0E90414CB307}" type="presParOf" srcId="{228BD2CC-1D6C-48BC-896A-D2F1CBE6C1D4}" destId="{300E6A43-66D8-49F8-874F-3D0DAD29A413}" srcOrd="1" destOrd="0" presId="urn:microsoft.com/office/officeart/2016/7/layout/LinearBlockProcessNumbered"/>
    <dgm:cxn modelId="{A291ADDB-DF45-437D-89EC-82400DA9B398}" type="presParOf" srcId="{228BD2CC-1D6C-48BC-896A-D2F1CBE6C1D4}" destId="{C6D2FADC-1306-4E7A-B916-4AB62F951C2E}" srcOrd="2" destOrd="0" presId="urn:microsoft.com/office/officeart/2016/7/layout/LinearBlockProcessNumbered"/>
    <dgm:cxn modelId="{5E6180FC-C841-4F82-B994-F167C592FFC5}" type="presParOf" srcId="{57D2D3C7-B667-4CB9-8D2E-F14D90B16B79}" destId="{851F57AA-4DD4-48F6-B7E6-EDD9113B59F1}" srcOrd="1" destOrd="0" presId="urn:microsoft.com/office/officeart/2016/7/layout/LinearBlockProcessNumbered"/>
    <dgm:cxn modelId="{3492FC39-4EBB-45CC-ADDA-5FE3B8BEB117}" type="presParOf" srcId="{57D2D3C7-B667-4CB9-8D2E-F14D90B16B79}" destId="{521F109A-D8CD-49D0-8539-1240B4702D6C}" srcOrd="2" destOrd="0" presId="urn:microsoft.com/office/officeart/2016/7/layout/LinearBlockProcessNumbered"/>
    <dgm:cxn modelId="{D1FD0736-D9E3-41D2-82D5-FADD6E6FAC36}" type="presParOf" srcId="{521F109A-D8CD-49D0-8539-1240B4702D6C}" destId="{DD367B48-0BA0-46A5-88FF-DA40D9DC37F2}" srcOrd="0" destOrd="0" presId="urn:microsoft.com/office/officeart/2016/7/layout/LinearBlockProcessNumbered"/>
    <dgm:cxn modelId="{EAB6EABE-6410-4597-A58F-BA759EE67733}" type="presParOf" srcId="{521F109A-D8CD-49D0-8539-1240B4702D6C}" destId="{E161486A-A88B-4D41-9917-BE2C40B1B3B2}" srcOrd="1" destOrd="0" presId="urn:microsoft.com/office/officeart/2016/7/layout/LinearBlockProcessNumbered"/>
    <dgm:cxn modelId="{88CF1974-041E-4089-9F5C-F48FF87C6DBD}" type="presParOf" srcId="{521F109A-D8CD-49D0-8539-1240B4702D6C}" destId="{2B613CE8-6699-402A-8763-7CFB90806FCD}" srcOrd="2" destOrd="0" presId="urn:microsoft.com/office/officeart/2016/7/layout/LinearBlockProcessNumbered"/>
    <dgm:cxn modelId="{C56F434C-37F5-4C7E-996A-4BC1FC80B075}" type="presParOf" srcId="{57D2D3C7-B667-4CB9-8D2E-F14D90B16B79}" destId="{811F52FB-A813-44CB-A5E6-124DA95D0ED0}" srcOrd="3" destOrd="0" presId="urn:microsoft.com/office/officeart/2016/7/layout/LinearBlockProcessNumbered"/>
    <dgm:cxn modelId="{1F3A1E1E-A0D2-40C6-956E-FD7F026232DD}" type="presParOf" srcId="{57D2D3C7-B667-4CB9-8D2E-F14D90B16B79}" destId="{BA6742D7-469F-4E9C-83C0-5E8FE7A5449C}" srcOrd="4" destOrd="0" presId="urn:microsoft.com/office/officeart/2016/7/layout/LinearBlockProcessNumbered"/>
    <dgm:cxn modelId="{68DECE66-D6AB-44CA-9310-D464C59BCB19}" type="presParOf" srcId="{BA6742D7-469F-4E9C-83C0-5E8FE7A5449C}" destId="{7CC164F8-6DF2-437C-9A2A-963BFE14E8EB}" srcOrd="0" destOrd="0" presId="urn:microsoft.com/office/officeart/2016/7/layout/LinearBlockProcessNumbered"/>
    <dgm:cxn modelId="{F4CBDE80-A654-4C96-AC7B-99667F7A9C3D}" type="presParOf" srcId="{BA6742D7-469F-4E9C-83C0-5E8FE7A5449C}" destId="{D5819D4E-F446-4CC2-8CD2-F452F6CA4A31}" srcOrd="1" destOrd="0" presId="urn:microsoft.com/office/officeart/2016/7/layout/LinearBlockProcessNumbered"/>
    <dgm:cxn modelId="{CDE32D68-218E-41EB-B478-12CA2BE57BFE}" type="presParOf" srcId="{BA6742D7-469F-4E9C-83C0-5E8FE7A5449C}" destId="{8E1D6C4C-D9DB-4DEE-90C0-B1705EE497B9}" srcOrd="2" destOrd="0" presId="urn:microsoft.com/office/officeart/2016/7/layout/LinearBlockProcessNumbered"/>
    <dgm:cxn modelId="{54B9B38E-323A-4733-86A5-6926CC294FD0}" type="presParOf" srcId="{57D2D3C7-B667-4CB9-8D2E-F14D90B16B79}" destId="{968A8E37-9E8B-4CE5-943C-6C0B745E1954}" srcOrd="5" destOrd="0" presId="urn:microsoft.com/office/officeart/2016/7/layout/LinearBlockProcessNumbered"/>
    <dgm:cxn modelId="{F97B4CB6-54DA-41B5-A483-17439257CE16}" type="presParOf" srcId="{57D2D3C7-B667-4CB9-8D2E-F14D90B16B79}" destId="{C36B6D55-A681-4078-8150-49050E824DAE}" srcOrd="6" destOrd="0" presId="urn:microsoft.com/office/officeart/2016/7/layout/LinearBlockProcessNumbered"/>
    <dgm:cxn modelId="{C4D96082-B579-402E-98E1-D48B6ACC0400}" type="presParOf" srcId="{C36B6D55-A681-4078-8150-49050E824DAE}" destId="{C00252B5-2E52-4E9B-A23D-2EAC001E7158}" srcOrd="0" destOrd="0" presId="urn:microsoft.com/office/officeart/2016/7/layout/LinearBlockProcessNumbered"/>
    <dgm:cxn modelId="{DD28D4E2-FCDB-4BB1-9A5D-B8758E10F1C6}" type="presParOf" srcId="{C36B6D55-A681-4078-8150-49050E824DAE}" destId="{055887B8-8C51-4721-9A02-FF054CF7B96D}" srcOrd="1" destOrd="0" presId="urn:microsoft.com/office/officeart/2016/7/layout/LinearBlockProcessNumbered"/>
    <dgm:cxn modelId="{401B73B5-ED00-476B-8AA1-36BB7DF8F510}" type="presParOf" srcId="{C36B6D55-A681-4078-8150-49050E824DAE}" destId="{0589D74A-EC69-4BDC-89F3-09293874FA6F}"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633249-4BB9-4392-A204-D60165943CD4}"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E109DD1-00D5-45F5-BC09-2FBFF29DBD1A}">
      <dgm:prSet/>
      <dgm:spPr/>
      <dgm:t>
        <a:bodyPr/>
        <a:lstStyle/>
        <a:p>
          <a:pPr>
            <a:lnSpc>
              <a:spcPct val="100000"/>
            </a:lnSpc>
          </a:pPr>
          <a:r>
            <a:rPr lang="en-US"/>
            <a:t>Insurance - transfer to an insurer under an insurance contract</a:t>
          </a:r>
        </a:p>
      </dgm:t>
    </dgm:pt>
    <dgm:pt modelId="{E2155D08-FA56-44B5-AEE7-EB04C009B266}" type="parTrans" cxnId="{AA098671-F455-4393-BDEC-C29A97B8592A}">
      <dgm:prSet/>
      <dgm:spPr/>
      <dgm:t>
        <a:bodyPr/>
        <a:lstStyle/>
        <a:p>
          <a:endParaRPr lang="en-US"/>
        </a:p>
      </dgm:t>
    </dgm:pt>
    <dgm:pt modelId="{79B0FF4B-0479-4DD6-B9F1-4B7B7C93B5CB}" type="sibTrans" cxnId="{AA098671-F455-4393-BDEC-C29A97B8592A}">
      <dgm:prSet/>
      <dgm:spPr/>
      <dgm:t>
        <a:bodyPr/>
        <a:lstStyle/>
        <a:p>
          <a:endParaRPr lang="en-US"/>
        </a:p>
      </dgm:t>
    </dgm:pt>
    <dgm:pt modelId="{ED0ECE88-A27D-456D-B500-4BDA294FBC06}">
      <dgm:prSet/>
      <dgm:spPr/>
      <dgm:t>
        <a:bodyPr/>
        <a:lstStyle/>
        <a:p>
          <a:pPr>
            <a:lnSpc>
              <a:spcPct val="100000"/>
            </a:lnSpc>
          </a:pPr>
          <a:r>
            <a:rPr lang="en-US"/>
            <a:t>Judicial - transfer to another party by virtue of a successful legal action </a:t>
          </a:r>
        </a:p>
      </dgm:t>
    </dgm:pt>
    <dgm:pt modelId="{34957DD2-6C77-4F88-ADA0-6ADB2AD51AE2}" type="parTrans" cxnId="{79DFAE53-851E-4783-ACA2-D38BDA0D0BE0}">
      <dgm:prSet/>
      <dgm:spPr/>
      <dgm:t>
        <a:bodyPr/>
        <a:lstStyle/>
        <a:p>
          <a:endParaRPr lang="en-US"/>
        </a:p>
      </dgm:t>
    </dgm:pt>
    <dgm:pt modelId="{662DAEB5-2000-40B9-9CD9-404D0D58163C}" type="sibTrans" cxnId="{79DFAE53-851E-4783-ACA2-D38BDA0D0BE0}">
      <dgm:prSet/>
      <dgm:spPr/>
      <dgm:t>
        <a:bodyPr/>
        <a:lstStyle/>
        <a:p>
          <a:endParaRPr lang="en-US"/>
        </a:p>
      </dgm:t>
    </dgm:pt>
    <dgm:pt modelId="{E6B79885-CE5C-45DB-B0CB-2597902F4040}">
      <dgm:prSet/>
      <dgm:spPr/>
      <dgm:t>
        <a:bodyPr/>
        <a:lstStyle/>
        <a:p>
          <a:pPr>
            <a:lnSpc>
              <a:spcPct val="100000"/>
            </a:lnSpc>
          </a:pPr>
          <a:r>
            <a:rPr lang="en-US"/>
            <a:t>Contractual - transfer to another party under contracts other than insurance e.g. indemnity</a:t>
          </a:r>
        </a:p>
      </dgm:t>
    </dgm:pt>
    <dgm:pt modelId="{863C7525-5D7F-46E3-B3BD-0E277C1AFF9A}" type="parTrans" cxnId="{DF88507C-8ABD-4712-A47D-75D276CC5D36}">
      <dgm:prSet/>
      <dgm:spPr/>
      <dgm:t>
        <a:bodyPr/>
        <a:lstStyle/>
        <a:p>
          <a:endParaRPr lang="en-US"/>
        </a:p>
      </dgm:t>
    </dgm:pt>
    <dgm:pt modelId="{012F2F2C-09F1-4DD0-AC1C-A409EA53D928}" type="sibTrans" cxnId="{DF88507C-8ABD-4712-A47D-75D276CC5D36}">
      <dgm:prSet/>
      <dgm:spPr/>
      <dgm:t>
        <a:bodyPr/>
        <a:lstStyle/>
        <a:p>
          <a:endParaRPr lang="en-US"/>
        </a:p>
      </dgm:t>
    </dgm:pt>
    <dgm:pt modelId="{ED5D5E09-DB06-4D62-A9B4-D74BE2506DF4}" type="pres">
      <dgm:prSet presAssocID="{49633249-4BB9-4392-A204-D60165943CD4}" presName="root" presStyleCnt="0">
        <dgm:presLayoutVars>
          <dgm:dir/>
          <dgm:resizeHandles val="exact"/>
        </dgm:presLayoutVars>
      </dgm:prSet>
      <dgm:spPr/>
    </dgm:pt>
    <dgm:pt modelId="{F4A799C9-8142-4921-A950-F87382D20156}" type="pres">
      <dgm:prSet presAssocID="{6E109DD1-00D5-45F5-BC09-2FBFF29DBD1A}" presName="compNode" presStyleCnt="0"/>
      <dgm:spPr/>
    </dgm:pt>
    <dgm:pt modelId="{88DA221F-735B-403E-A8B7-1D4556D78585}" type="pres">
      <dgm:prSet presAssocID="{6E109DD1-00D5-45F5-BC09-2FBFF29DBD1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ilding"/>
        </a:ext>
      </dgm:extLst>
    </dgm:pt>
    <dgm:pt modelId="{424A3B23-2F39-4F0B-9A33-D2ED4EA75B33}" type="pres">
      <dgm:prSet presAssocID="{6E109DD1-00D5-45F5-BC09-2FBFF29DBD1A}" presName="spaceRect" presStyleCnt="0"/>
      <dgm:spPr/>
    </dgm:pt>
    <dgm:pt modelId="{1C0F15CE-EF5A-41C6-B040-42883447EA68}" type="pres">
      <dgm:prSet presAssocID="{6E109DD1-00D5-45F5-BC09-2FBFF29DBD1A}" presName="textRect" presStyleLbl="revTx" presStyleIdx="0" presStyleCnt="3">
        <dgm:presLayoutVars>
          <dgm:chMax val="1"/>
          <dgm:chPref val="1"/>
        </dgm:presLayoutVars>
      </dgm:prSet>
      <dgm:spPr/>
    </dgm:pt>
    <dgm:pt modelId="{0F1CA6B4-795C-43E0-AEF5-CB72A87E3D06}" type="pres">
      <dgm:prSet presAssocID="{79B0FF4B-0479-4DD6-B9F1-4B7B7C93B5CB}" presName="sibTrans" presStyleCnt="0"/>
      <dgm:spPr/>
    </dgm:pt>
    <dgm:pt modelId="{38A70373-6975-4012-B749-FF08B2FD5D7B}" type="pres">
      <dgm:prSet presAssocID="{ED0ECE88-A27D-456D-B500-4BDA294FBC06}" presName="compNode" presStyleCnt="0"/>
      <dgm:spPr/>
    </dgm:pt>
    <dgm:pt modelId="{25265110-144B-4A80-85A4-45676738879E}" type="pres">
      <dgm:prSet presAssocID="{ED0ECE88-A27D-456D-B500-4BDA294FBC0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avel"/>
        </a:ext>
      </dgm:extLst>
    </dgm:pt>
    <dgm:pt modelId="{90BA4342-5563-49FB-ADA7-F39FC9137C47}" type="pres">
      <dgm:prSet presAssocID="{ED0ECE88-A27D-456D-B500-4BDA294FBC06}" presName="spaceRect" presStyleCnt="0"/>
      <dgm:spPr/>
    </dgm:pt>
    <dgm:pt modelId="{EFDE1310-CE4C-499B-9ADF-6750CAAB041D}" type="pres">
      <dgm:prSet presAssocID="{ED0ECE88-A27D-456D-B500-4BDA294FBC06}" presName="textRect" presStyleLbl="revTx" presStyleIdx="1" presStyleCnt="3">
        <dgm:presLayoutVars>
          <dgm:chMax val="1"/>
          <dgm:chPref val="1"/>
        </dgm:presLayoutVars>
      </dgm:prSet>
      <dgm:spPr/>
    </dgm:pt>
    <dgm:pt modelId="{F1E17758-5D5E-4523-B717-74CDD3CF1FEC}" type="pres">
      <dgm:prSet presAssocID="{662DAEB5-2000-40B9-9CD9-404D0D58163C}" presName="sibTrans" presStyleCnt="0"/>
      <dgm:spPr/>
    </dgm:pt>
    <dgm:pt modelId="{4B4277EC-50E8-4AEF-A087-1A63B3E4892F}" type="pres">
      <dgm:prSet presAssocID="{E6B79885-CE5C-45DB-B0CB-2597902F4040}" presName="compNode" presStyleCnt="0"/>
      <dgm:spPr/>
    </dgm:pt>
    <dgm:pt modelId="{EA914438-3D70-450D-A01B-9D019DE1E7EC}" type="pres">
      <dgm:prSet presAssocID="{E6B79885-CE5C-45DB-B0CB-2597902F404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llar"/>
        </a:ext>
      </dgm:extLst>
    </dgm:pt>
    <dgm:pt modelId="{252767F0-3171-418B-A237-4ECC3EBB9F5A}" type="pres">
      <dgm:prSet presAssocID="{E6B79885-CE5C-45DB-B0CB-2597902F4040}" presName="spaceRect" presStyleCnt="0"/>
      <dgm:spPr/>
    </dgm:pt>
    <dgm:pt modelId="{370A564A-1390-44DD-81E5-EF91CACB6E29}" type="pres">
      <dgm:prSet presAssocID="{E6B79885-CE5C-45DB-B0CB-2597902F4040}" presName="textRect" presStyleLbl="revTx" presStyleIdx="2" presStyleCnt="3">
        <dgm:presLayoutVars>
          <dgm:chMax val="1"/>
          <dgm:chPref val="1"/>
        </dgm:presLayoutVars>
      </dgm:prSet>
      <dgm:spPr/>
    </dgm:pt>
  </dgm:ptLst>
  <dgm:cxnLst>
    <dgm:cxn modelId="{F02A8101-ABAC-43C6-96F3-5CAE06AD4924}" type="presOf" srcId="{6E109DD1-00D5-45F5-BC09-2FBFF29DBD1A}" destId="{1C0F15CE-EF5A-41C6-B040-42883447EA68}" srcOrd="0" destOrd="0" presId="urn:microsoft.com/office/officeart/2018/2/layout/IconLabelList"/>
    <dgm:cxn modelId="{AA098671-F455-4393-BDEC-C29A97B8592A}" srcId="{49633249-4BB9-4392-A204-D60165943CD4}" destId="{6E109DD1-00D5-45F5-BC09-2FBFF29DBD1A}" srcOrd="0" destOrd="0" parTransId="{E2155D08-FA56-44B5-AEE7-EB04C009B266}" sibTransId="{79B0FF4B-0479-4DD6-B9F1-4B7B7C93B5CB}"/>
    <dgm:cxn modelId="{79DFAE53-851E-4783-ACA2-D38BDA0D0BE0}" srcId="{49633249-4BB9-4392-A204-D60165943CD4}" destId="{ED0ECE88-A27D-456D-B500-4BDA294FBC06}" srcOrd="1" destOrd="0" parTransId="{34957DD2-6C77-4F88-ADA0-6ADB2AD51AE2}" sibTransId="{662DAEB5-2000-40B9-9CD9-404D0D58163C}"/>
    <dgm:cxn modelId="{DF88507C-8ABD-4712-A47D-75D276CC5D36}" srcId="{49633249-4BB9-4392-A204-D60165943CD4}" destId="{E6B79885-CE5C-45DB-B0CB-2597902F4040}" srcOrd="2" destOrd="0" parTransId="{863C7525-5D7F-46E3-B3BD-0E277C1AFF9A}" sibTransId="{012F2F2C-09F1-4DD0-AC1C-A409EA53D928}"/>
    <dgm:cxn modelId="{19647C8F-5D4F-4C5D-8745-0E53198D5B0B}" type="presOf" srcId="{49633249-4BB9-4392-A204-D60165943CD4}" destId="{ED5D5E09-DB06-4D62-A9B4-D74BE2506DF4}" srcOrd="0" destOrd="0" presId="urn:microsoft.com/office/officeart/2018/2/layout/IconLabelList"/>
    <dgm:cxn modelId="{270CC8B0-79A7-48C5-BA99-5CE2DCBF3208}" type="presOf" srcId="{ED0ECE88-A27D-456D-B500-4BDA294FBC06}" destId="{EFDE1310-CE4C-499B-9ADF-6750CAAB041D}" srcOrd="0" destOrd="0" presId="urn:microsoft.com/office/officeart/2018/2/layout/IconLabelList"/>
    <dgm:cxn modelId="{3B4284F3-18EF-423C-BC7A-DD5E739217FE}" type="presOf" srcId="{E6B79885-CE5C-45DB-B0CB-2597902F4040}" destId="{370A564A-1390-44DD-81E5-EF91CACB6E29}" srcOrd="0" destOrd="0" presId="urn:microsoft.com/office/officeart/2018/2/layout/IconLabelList"/>
    <dgm:cxn modelId="{27B64779-9CAB-4487-B389-E7AEF60304BD}" type="presParOf" srcId="{ED5D5E09-DB06-4D62-A9B4-D74BE2506DF4}" destId="{F4A799C9-8142-4921-A950-F87382D20156}" srcOrd="0" destOrd="0" presId="urn:microsoft.com/office/officeart/2018/2/layout/IconLabelList"/>
    <dgm:cxn modelId="{67D7F613-C05E-4AB3-80C4-A987719786EC}" type="presParOf" srcId="{F4A799C9-8142-4921-A950-F87382D20156}" destId="{88DA221F-735B-403E-A8B7-1D4556D78585}" srcOrd="0" destOrd="0" presId="urn:microsoft.com/office/officeart/2018/2/layout/IconLabelList"/>
    <dgm:cxn modelId="{3814F842-D579-44EF-8CF4-F65DCD08CEF3}" type="presParOf" srcId="{F4A799C9-8142-4921-A950-F87382D20156}" destId="{424A3B23-2F39-4F0B-9A33-D2ED4EA75B33}" srcOrd="1" destOrd="0" presId="urn:microsoft.com/office/officeart/2018/2/layout/IconLabelList"/>
    <dgm:cxn modelId="{55AE8664-3BA6-4195-85C4-9D2EE94A2DF7}" type="presParOf" srcId="{F4A799C9-8142-4921-A950-F87382D20156}" destId="{1C0F15CE-EF5A-41C6-B040-42883447EA68}" srcOrd="2" destOrd="0" presId="urn:microsoft.com/office/officeart/2018/2/layout/IconLabelList"/>
    <dgm:cxn modelId="{D30F9338-9136-4FD6-9111-3F843C2D913C}" type="presParOf" srcId="{ED5D5E09-DB06-4D62-A9B4-D74BE2506DF4}" destId="{0F1CA6B4-795C-43E0-AEF5-CB72A87E3D06}" srcOrd="1" destOrd="0" presId="urn:microsoft.com/office/officeart/2018/2/layout/IconLabelList"/>
    <dgm:cxn modelId="{237BD7E0-A5FB-4607-B12F-D145FDAC03EA}" type="presParOf" srcId="{ED5D5E09-DB06-4D62-A9B4-D74BE2506DF4}" destId="{38A70373-6975-4012-B749-FF08B2FD5D7B}" srcOrd="2" destOrd="0" presId="urn:microsoft.com/office/officeart/2018/2/layout/IconLabelList"/>
    <dgm:cxn modelId="{3DA1A73F-14DA-4151-B7BB-79327B836FA6}" type="presParOf" srcId="{38A70373-6975-4012-B749-FF08B2FD5D7B}" destId="{25265110-144B-4A80-85A4-45676738879E}" srcOrd="0" destOrd="0" presId="urn:microsoft.com/office/officeart/2018/2/layout/IconLabelList"/>
    <dgm:cxn modelId="{B29E098B-5C53-41F0-9B80-50B98E6FC4E0}" type="presParOf" srcId="{38A70373-6975-4012-B749-FF08B2FD5D7B}" destId="{90BA4342-5563-49FB-ADA7-F39FC9137C47}" srcOrd="1" destOrd="0" presId="urn:microsoft.com/office/officeart/2018/2/layout/IconLabelList"/>
    <dgm:cxn modelId="{D496CB42-518E-44FE-BC63-04535E3DB13C}" type="presParOf" srcId="{38A70373-6975-4012-B749-FF08B2FD5D7B}" destId="{EFDE1310-CE4C-499B-9ADF-6750CAAB041D}" srcOrd="2" destOrd="0" presId="urn:microsoft.com/office/officeart/2018/2/layout/IconLabelList"/>
    <dgm:cxn modelId="{91A35E67-93D4-45A5-9925-97916D723D3E}" type="presParOf" srcId="{ED5D5E09-DB06-4D62-A9B4-D74BE2506DF4}" destId="{F1E17758-5D5E-4523-B717-74CDD3CF1FEC}" srcOrd="3" destOrd="0" presId="urn:microsoft.com/office/officeart/2018/2/layout/IconLabelList"/>
    <dgm:cxn modelId="{CA137BCD-F4B6-4698-AD32-1C78AFE2C299}" type="presParOf" srcId="{ED5D5E09-DB06-4D62-A9B4-D74BE2506DF4}" destId="{4B4277EC-50E8-4AEF-A087-1A63B3E4892F}" srcOrd="4" destOrd="0" presId="urn:microsoft.com/office/officeart/2018/2/layout/IconLabelList"/>
    <dgm:cxn modelId="{CD14F4A3-8604-4909-8468-FC4E6B333A22}" type="presParOf" srcId="{4B4277EC-50E8-4AEF-A087-1A63B3E4892F}" destId="{EA914438-3D70-450D-A01B-9D019DE1E7EC}" srcOrd="0" destOrd="0" presId="urn:microsoft.com/office/officeart/2018/2/layout/IconLabelList"/>
    <dgm:cxn modelId="{8B7EB550-15EA-437C-AB88-50B120F99A13}" type="presParOf" srcId="{4B4277EC-50E8-4AEF-A087-1A63B3E4892F}" destId="{252767F0-3171-418B-A237-4ECC3EBB9F5A}" srcOrd="1" destOrd="0" presId="urn:microsoft.com/office/officeart/2018/2/layout/IconLabelList"/>
    <dgm:cxn modelId="{C2FBB701-7C96-47C0-A712-A5AC66DCDD84}" type="presParOf" srcId="{4B4277EC-50E8-4AEF-A087-1A63B3E4892F}" destId="{370A564A-1390-44DD-81E5-EF91CACB6E2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AF32FF-3EB9-482D-8912-032D5191B01D}" type="doc">
      <dgm:prSet loTypeId="urn:microsoft.com/office/officeart/2016/7/layout/BasicLinearProcessNumbered" loCatId="process" qsTypeId="urn:microsoft.com/office/officeart/2005/8/quickstyle/simple1" qsCatId="simple" csTypeId="urn:microsoft.com/office/officeart/2005/8/colors/colorful5" csCatId="colorful"/>
      <dgm:spPr/>
      <dgm:t>
        <a:bodyPr/>
        <a:lstStyle/>
        <a:p>
          <a:endParaRPr lang="en-US"/>
        </a:p>
      </dgm:t>
    </dgm:pt>
    <dgm:pt modelId="{34326975-4677-41E9-9C7A-709585D5BC4C}">
      <dgm:prSet/>
      <dgm:spPr/>
      <dgm:t>
        <a:bodyPr/>
        <a:lstStyle/>
        <a:p>
          <a:r>
            <a:rPr lang="en-US"/>
            <a:t>Identifying and evaluating risks;</a:t>
          </a:r>
        </a:p>
      </dgm:t>
    </dgm:pt>
    <dgm:pt modelId="{9301C4C2-1EA3-453D-AC31-00920908199B}" type="parTrans" cxnId="{A6791E53-4DDD-420B-819F-0391FB79A080}">
      <dgm:prSet/>
      <dgm:spPr/>
      <dgm:t>
        <a:bodyPr/>
        <a:lstStyle/>
        <a:p>
          <a:endParaRPr lang="en-US"/>
        </a:p>
      </dgm:t>
    </dgm:pt>
    <dgm:pt modelId="{C8735DBA-1B10-4CC6-B97A-81611CB93B46}" type="sibTrans" cxnId="{A6791E53-4DDD-420B-819F-0391FB79A080}">
      <dgm:prSet phldrT="1" phldr="0"/>
      <dgm:spPr/>
      <dgm:t>
        <a:bodyPr/>
        <a:lstStyle/>
        <a:p>
          <a:r>
            <a:rPr lang="en-US"/>
            <a:t>1</a:t>
          </a:r>
        </a:p>
      </dgm:t>
    </dgm:pt>
    <dgm:pt modelId="{9AE1F4C9-7C28-4032-8EBD-EBFECB9B865F}">
      <dgm:prSet/>
      <dgm:spPr/>
      <dgm:t>
        <a:bodyPr/>
        <a:lstStyle/>
        <a:p>
          <a:r>
            <a:rPr lang="en-US"/>
            <a:t>Avoiding or eliminating them where practical and;</a:t>
          </a:r>
        </a:p>
      </dgm:t>
    </dgm:pt>
    <dgm:pt modelId="{A85475D7-5CFD-4DDE-BC13-16AC6D3CA985}" type="parTrans" cxnId="{580C06AE-C73C-4EB6-BB93-D081A5073269}">
      <dgm:prSet/>
      <dgm:spPr/>
      <dgm:t>
        <a:bodyPr/>
        <a:lstStyle/>
        <a:p>
          <a:endParaRPr lang="en-US"/>
        </a:p>
      </dgm:t>
    </dgm:pt>
    <dgm:pt modelId="{42FE8DCA-28DF-4EAD-9099-035010DEFC90}" type="sibTrans" cxnId="{580C06AE-C73C-4EB6-BB93-D081A5073269}">
      <dgm:prSet phldrT="2" phldr="0"/>
      <dgm:spPr/>
      <dgm:t>
        <a:bodyPr/>
        <a:lstStyle/>
        <a:p>
          <a:r>
            <a:rPr lang="en-US"/>
            <a:t>2</a:t>
          </a:r>
        </a:p>
      </dgm:t>
    </dgm:pt>
    <dgm:pt modelId="{6208E598-1CE3-43C5-9246-A6A563326713}">
      <dgm:prSet/>
      <dgm:spPr/>
      <dgm:t>
        <a:bodyPr/>
        <a:lstStyle/>
        <a:p>
          <a:r>
            <a:rPr lang="en-US"/>
            <a:t>Minimizing, controlling or contractually transferring them when possible.</a:t>
          </a:r>
        </a:p>
      </dgm:t>
    </dgm:pt>
    <dgm:pt modelId="{2B7DFB9E-A17D-4A1D-B67D-9CDDD49AD647}" type="parTrans" cxnId="{6810D427-21AD-47BF-9D2D-098986EDD7D6}">
      <dgm:prSet/>
      <dgm:spPr/>
      <dgm:t>
        <a:bodyPr/>
        <a:lstStyle/>
        <a:p>
          <a:endParaRPr lang="en-US"/>
        </a:p>
      </dgm:t>
    </dgm:pt>
    <dgm:pt modelId="{DE34DD04-0D5E-4C05-91E9-14AC87DBFFA6}" type="sibTrans" cxnId="{6810D427-21AD-47BF-9D2D-098986EDD7D6}">
      <dgm:prSet phldrT="3" phldr="0"/>
      <dgm:spPr/>
      <dgm:t>
        <a:bodyPr/>
        <a:lstStyle/>
        <a:p>
          <a:r>
            <a:rPr lang="en-US"/>
            <a:t>3</a:t>
          </a:r>
        </a:p>
      </dgm:t>
    </dgm:pt>
    <dgm:pt modelId="{31628125-22EF-4C80-925F-DA480530CBF0}" type="pres">
      <dgm:prSet presAssocID="{2FAF32FF-3EB9-482D-8912-032D5191B01D}" presName="Name0" presStyleCnt="0">
        <dgm:presLayoutVars>
          <dgm:animLvl val="lvl"/>
          <dgm:resizeHandles val="exact"/>
        </dgm:presLayoutVars>
      </dgm:prSet>
      <dgm:spPr/>
    </dgm:pt>
    <dgm:pt modelId="{134F6D7D-EC6C-4F61-B097-A208D53FC4B5}" type="pres">
      <dgm:prSet presAssocID="{34326975-4677-41E9-9C7A-709585D5BC4C}" presName="compositeNode" presStyleCnt="0">
        <dgm:presLayoutVars>
          <dgm:bulletEnabled val="1"/>
        </dgm:presLayoutVars>
      </dgm:prSet>
      <dgm:spPr/>
    </dgm:pt>
    <dgm:pt modelId="{B19D0316-21B4-4042-B9E8-60826E719918}" type="pres">
      <dgm:prSet presAssocID="{34326975-4677-41E9-9C7A-709585D5BC4C}" presName="bgRect" presStyleLbl="bgAccFollowNode1" presStyleIdx="0" presStyleCnt="3"/>
      <dgm:spPr/>
    </dgm:pt>
    <dgm:pt modelId="{15D70EE0-51EB-4263-A822-C7C209F26F91}" type="pres">
      <dgm:prSet presAssocID="{C8735DBA-1B10-4CC6-B97A-81611CB93B46}" presName="sibTransNodeCircle" presStyleLbl="alignNode1" presStyleIdx="0" presStyleCnt="6">
        <dgm:presLayoutVars>
          <dgm:chMax val="0"/>
          <dgm:bulletEnabled/>
        </dgm:presLayoutVars>
      </dgm:prSet>
      <dgm:spPr/>
    </dgm:pt>
    <dgm:pt modelId="{05E55040-B7BE-42DA-A123-0BE73A9AA454}" type="pres">
      <dgm:prSet presAssocID="{34326975-4677-41E9-9C7A-709585D5BC4C}" presName="bottomLine" presStyleLbl="alignNode1" presStyleIdx="1" presStyleCnt="6">
        <dgm:presLayoutVars/>
      </dgm:prSet>
      <dgm:spPr/>
    </dgm:pt>
    <dgm:pt modelId="{1469B192-3B4D-4160-8729-2A1DCFEACCAF}" type="pres">
      <dgm:prSet presAssocID="{34326975-4677-41E9-9C7A-709585D5BC4C}" presName="nodeText" presStyleLbl="bgAccFollowNode1" presStyleIdx="0" presStyleCnt="3">
        <dgm:presLayoutVars>
          <dgm:bulletEnabled val="1"/>
        </dgm:presLayoutVars>
      </dgm:prSet>
      <dgm:spPr/>
    </dgm:pt>
    <dgm:pt modelId="{0D9DF547-8F6E-4E5E-ACDE-33038ACC0341}" type="pres">
      <dgm:prSet presAssocID="{C8735DBA-1B10-4CC6-B97A-81611CB93B46}" presName="sibTrans" presStyleCnt="0"/>
      <dgm:spPr/>
    </dgm:pt>
    <dgm:pt modelId="{11822FF5-FBD9-46EF-9A04-75DB386629B7}" type="pres">
      <dgm:prSet presAssocID="{9AE1F4C9-7C28-4032-8EBD-EBFECB9B865F}" presName="compositeNode" presStyleCnt="0">
        <dgm:presLayoutVars>
          <dgm:bulletEnabled val="1"/>
        </dgm:presLayoutVars>
      </dgm:prSet>
      <dgm:spPr/>
    </dgm:pt>
    <dgm:pt modelId="{17940816-3F41-4308-B247-CA754AAC5254}" type="pres">
      <dgm:prSet presAssocID="{9AE1F4C9-7C28-4032-8EBD-EBFECB9B865F}" presName="bgRect" presStyleLbl="bgAccFollowNode1" presStyleIdx="1" presStyleCnt="3"/>
      <dgm:spPr/>
    </dgm:pt>
    <dgm:pt modelId="{F56D1430-A68A-4405-B9C4-F2533682968D}" type="pres">
      <dgm:prSet presAssocID="{42FE8DCA-28DF-4EAD-9099-035010DEFC90}" presName="sibTransNodeCircle" presStyleLbl="alignNode1" presStyleIdx="2" presStyleCnt="6">
        <dgm:presLayoutVars>
          <dgm:chMax val="0"/>
          <dgm:bulletEnabled/>
        </dgm:presLayoutVars>
      </dgm:prSet>
      <dgm:spPr/>
    </dgm:pt>
    <dgm:pt modelId="{A121A0D0-F03C-4877-AA74-0F5CE05C5400}" type="pres">
      <dgm:prSet presAssocID="{9AE1F4C9-7C28-4032-8EBD-EBFECB9B865F}" presName="bottomLine" presStyleLbl="alignNode1" presStyleIdx="3" presStyleCnt="6">
        <dgm:presLayoutVars/>
      </dgm:prSet>
      <dgm:spPr/>
    </dgm:pt>
    <dgm:pt modelId="{B783599F-F089-4C07-AF46-3C639F3F5FD0}" type="pres">
      <dgm:prSet presAssocID="{9AE1F4C9-7C28-4032-8EBD-EBFECB9B865F}" presName="nodeText" presStyleLbl="bgAccFollowNode1" presStyleIdx="1" presStyleCnt="3">
        <dgm:presLayoutVars>
          <dgm:bulletEnabled val="1"/>
        </dgm:presLayoutVars>
      </dgm:prSet>
      <dgm:spPr/>
    </dgm:pt>
    <dgm:pt modelId="{D5AE6AF1-72EF-40F0-A91B-DA4283BBEB05}" type="pres">
      <dgm:prSet presAssocID="{42FE8DCA-28DF-4EAD-9099-035010DEFC90}" presName="sibTrans" presStyleCnt="0"/>
      <dgm:spPr/>
    </dgm:pt>
    <dgm:pt modelId="{77A8246E-F55C-4398-B786-894F3B3F50F9}" type="pres">
      <dgm:prSet presAssocID="{6208E598-1CE3-43C5-9246-A6A563326713}" presName="compositeNode" presStyleCnt="0">
        <dgm:presLayoutVars>
          <dgm:bulletEnabled val="1"/>
        </dgm:presLayoutVars>
      </dgm:prSet>
      <dgm:spPr/>
    </dgm:pt>
    <dgm:pt modelId="{191B6408-3219-470C-88DB-AA8B2D536EB6}" type="pres">
      <dgm:prSet presAssocID="{6208E598-1CE3-43C5-9246-A6A563326713}" presName="bgRect" presStyleLbl="bgAccFollowNode1" presStyleIdx="2" presStyleCnt="3"/>
      <dgm:spPr/>
    </dgm:pt>
    <dgm:pt modelId="{6E14DBCD-C802-42F8-B3F3-2022C34C59F0}" type="pres">
      <dgm:prSet presAssocID="{DE34DD04-0D5E-4C05-91E9-14AC87DBFFA6}" presName="sibTransNodeCircle" presStyleLbl="alignNode1" presStyleIdx="4" presStyleCnt="6">
        <dgm:presLayoutVars>
          <dgm:chMax val="0"/>
          <dgm:bulletEnabled/>
        </dgm:presLayoutVars>
      </dgm:prSet>
      <dgm:spPr/>
    </dgm:pt>
    <dgm:pt modelId="{45B5D7F8-582C-49B0-AA85-1AB239396F5D}" type="pres">
      <dgm:prSet presAssocID="{6208E598-1CE3-43C5-9246-A6A563326713}" presName="bottomLine" presStyleLbl="alignNode1" presStyleIdx="5" presStyleCnt="6">
        <dgm:presLayoutVars/>
      </dgm:prSet>
      <dgm:spPr/>
    </dgm:pt>
    <dgm:pt modelId="{450F49EB-24FF-4F58-BA34-DBF0CF9D0225}" type="pres">
      <dgm:prSet presAssocID="{6208E598-1CE3-43C5-9246-A6A563326713}" presName="nodeText" presStyleLbl="bgAccFollowNode1" presStyleIdx="2" presStyleCnt="3">
        <dgm:presLayoutVars>
          <dgm:bulletEnabled val="1"/>
        </dgm:presLayoutVars>
      </dgm:prSet>
      <dgm:spPr/>
    </dgm:pt>
  </dgm:ptLst>
  <dgm:cxnLst>
    <dgm:cxn modelId="{F3BBE713-F592-45B9-9116-DDD31C4B3650}" type="presOf" srcId="{42FE8DCA-28DF-4EAD-9099-035010DEFC90}" destId="{F56D1430-A68A-4405-B9C4-F2533682968D}" srcOrd="0" destOrd="0" presId="urn:microsoft.com/office/officeart/2016/7/layout/BasicLinearProcessNumbered"/>
    <dgm:cxn modelId="{6810D427-21AD-47BF-9D2D-098986EDD7D6}" srcId="{2FAF32FF-3EB9-482D-8912-032D5191B01D}" destId="{6208E598-1CE3-43C5-9246-A6A563326713}" srcOrd="2" destOrd="0" parTransId="{2B7DFB9E-A17D-4A1D-B67D-9CDDD49AD647}" sibTransId="{DE34DD04-0D5E-4C05-91E9-14AC87DBFFA6}"/>
    <dgm:cxn modelId="{5520D42F-9B87-4B53-B565-33E8362A1795}" type="presOf" srcId="{34326975-4677-41E9-9C7A-709585D5BC4C}" destId="{1469B192-3B4D-4160-8729-2A1DCFEACCAF}" srcOrd="1" destOrd="0" presId="urn:microsoft.com/office/officeart/2016/7/layout/BasicLinearProcessNumbered"/>
    <dgm:cxn modelId="{C5CF2668-8AE3-4B28-9816-E952D39A3011}" type="presOf" srcId="{9AE1F4C9-7C28-4032-8EBD-EBFECB9B865F}" destId="{B783599F-F089-4C07-AF46-3C639F3F5FD0}" srcOrd="1" destOrd="0" presId="urn:microsoft.com/office/officeart/2016/7/layout/BasicLinearProcessNumbered"/>
    <dgm:cxn modelId="{D8F23870-1865-4BD8-9C20-2E25A0DB1891}" type="presOf" srcId="{34326975-4677-41E9-9C7A-709585D5BC4C}" destId="{B19D0316-21B4-4042-B9E8-60826E719918}" srcOrd="0" destOrd="0" presId="urn:microsoft.com/office/officeart/2016/7/layout/BasicLinearProcessNumbered"/>
    <dgm:cxn modelId="{A6791E53-4DDD-420B-819F-0391FB79A080}" srcId="{2FAF32FF-3EB9-482D-8912-032D5191B01D}" destId="{34326975-4677-41E9-9C7A-709585D5BC4C}" srcOrd="0" destOrd="0" parTransId="{9301C4C2-1EA3-453D-AC31-00920908199B}" sibTransId="{C8735DBA-1B10-4CC6-B97A-81611CB93B46}"/>
    <dgm:cxn modelId="{04EC6CA6-DF4B-45CD-A4F5-5AD0EBEE6332}" type="presOf" srcId="{DE34DD04-0D5E-4C05-91E9-14AC87DBFFA6}" destId="{6E14DBCD-C802-42F8-B3F3-2022C34C59F0}" srcOrd="0" destOrd="0" presId="urn:microsoft.com/office/officeart/2016/7/layout/BasicLinearProcessNumbered"/>
    <dgm:cxn modelId="{580C06AE-C73C-4EB6-BB93-D081A5073269}" srcId="{2FAF32FF-3EB9-482D-8912-032D5191B01D}" destId="{9AE1F4C9-7C28-4032-8EBD-EBFECB9B865F}" srcOrd="1" destOrd="0" parTransId="{A85475D7-5CFD-4DDE-BC13-16AC6D3CA985}" sibTransId="{42FE8DCA-28DF-4EAD-9099-035010DEFC90}"/>
    <dgm:cxn modelId="{4B66BCB3-FA2E-4A69-AC03-808BAB58DEE5}" type="presOf" srcId="{9AE1F4C9-7C28-4032-8EBD-EBFECB9B865F}" destId="{17940816-3F41-4308-B247-CA754AAC5254}" srcOrd="0" destOrd="0" presId="urn:microsoft.com/office/officeart/2016/7/layout/BasicLinearProcessNumbered"/>
    <dgm:cxn modelId="{36D36DE6-B53B-4AB7-903F-6A627184CAF4}" type="presOf" srcId="{6208E598-1CE3-43C5-9246-A6A563326713}" destId="{450F49EB-24FF-4F58-BA34-DBF0CF9D0225}" srcOrd="1" destOrd="0" presId="urn:microsoft.com/office/officeart/2016/7/layout/BasicLinearProcessNumbered"/>
    <dgm:cxn modelId="{27A958E7-E53D-4411-B364-15D0419B6CE7}" type="presOf" srcId="{2FAF32FF-3EB9-482D-8912-032D5191B01D}" destId="{31628125-22EF-4C80-925F-DA480530CBF0}" srcOrd="0" destOrd="0" presId="urn:microsoft.com/office/officeart/2016/7/layout/BasicLinearProcessNumbered"/>
    <dgm:cxn modelId="{57D902F4-DE43-4CCB-806C-005A4DCC5B56}" type="presOf" srcId="{6208E598-1CE3-43C5-9246-A6A563326713}" destId="{191B6408-3219-470C-88DB-AA8B2D536EB6}" srcOrd="0" destOrd="0" presId="urn:microsoft.com/office/officeart/2016/7/layout/BasicLinearProcessNumbered"/>
    <dgm:cxn modelId="{4B5E6AF8-DDF7-4BB8-AB3B-3E03C032EB7D}" type="presOf" srcId="{C8735DBA-1B10-4CC6-B97A-81611CB93B46}" destId="{15D70EE0-51EB-4263-A822-C7C209F26F91}" srcOrd="0" destOrd="0" presId="urn:microsoft.com/office/officeart/2016/7/layout/BasicLinearProcessNumbered"/>
    <dgm:cxn modelId="{0D83BAB8-D04C-447F-83D8-EB79F9E4E02C}" type="presParOf" srcId="{31628125-22EF-4C80-925F-DA480530CBF0}" destId="{134F6D7D-EC6C-4F61-B097-A208D53FC4B5}" srcOrd="0" destOrd="0" presId="urn:microsoft.com/office/officeart/2016/7/layout/BasicLinearProcessNumbered"/>
    <dgm:cxn modelId="{E156AF7A-842E-4DBF-BEE2-62DEA7D710C1}" type="presParOf" srcId="{134F6D7D-EC6C-4F61-B097-A208D53FC4B5}" destId="{B19D0316-21B4-4042-B9E8-60826E719918}" srcOrd="0" destOrd="0" presId="urn:microsoft.com/office/officeart/2016/7/layout/BasicLinearProcessNumbered"/>
    <dgm:cxn modelId="{DE14766A-E0A6-4CA0-BE78-500B5917CFA2}" type="presParOf" srcId="{134F6D7D-EC6C-4F61-B097-A208D53FC4B5}" destId="{15D70EE0-51EB-4263-A822-C7C209F26F91}" srcOrd="1" destOrd="0" presId="urn:microsoft.com/office/officeart/2016/7/layout/BasicLinearProcessNumbered"/>
    <dgm:cxn modelId="{68214BD4-11A3-442A-A015-1BA6F3C79F5F}" type="presParOf" srcId="{134F6D7D-EC6C-4F61-B097-A208D53FC4B5}" destId="{05E55040-B7BE-42DA-A123-0BE73A9AA454}" srcOrd="2" destOrd="0" presId="urn:microsoft.com/office/officeart/2016/7/layout/BasicLinearProcessNumbered"/>
    <dgm:cxn modelId="{44E4B794-1015-4C17-9D1A-ED15154BB8BB}" type="presParOf" srcId="{134F6D7D-EC6C-4F61-B097-A208D53FC4B5}" destId="{1469B192-3B4D-4160-8729-2A1DCFEACCAF}" srcOrd="3" destOrd="0" presId="urn:microsoft.com/office/officeart/2016/7/layout/BasicLinearProcessNumbered"/>
    <dgm:cxn modelId="{DEACAB1B-BED5-48C4-80EA-7563DA38AEDC}" type="presParOf" srcId="{31628125-22EF-4C80-925F-DA480530CBF0}" destId="{0D9DF547-8F6E-4E5E-ACDE-33038ACC0341}" srcOrd="1" destOrd="0" presId="urn:microsoft.com/office/officeart/2016/7/layout/BasicLinearProcessNumbered"/>
    <dgm:cxn modelId="{C6ED22FB-03D7-41C5-815E-EF59349FBDA4}" type="presParOf" srcId="{31628125-22EF-4C80-925F-DA480530CBF0}" destId="{11822FF5-FBD9-46EF-9A04-75DB386629B7}" srcOrd="2" destOrd="0" presId="urn:microsoft.com/office/officeart/2016/7/layout/BasicLinearProcessNumbered"/>
    <dgm:cxn modelId="{3F259048-94E7-4F12-A629-C671C4D84826}" type="presParOf" srcId="{11822FF5-FBD9-46EF-9A04-75DB386629B7}" destId="{17940816-3F41-4308-B247-CA754AAC5254}" srcOrd="0" destOrd="0" presId="urn:microsoft.com/office/officeart/2016/7/layout/BasicLinearProcessNumbered"/>
    <dgm:cxn modelId="{08850003-699C-4222-9191-1C46A649B36F}" type="presParOf" srcId="{11822FF5-FBD9-46EF-9A04-75DB386629B7}" destId="{F56D1430-A68A-4405-B9C4-F2533682968D}" srcOrd="1" destOrd="0" presId="urn:microsoft.com/office/officeart/2016/7/layout/BasicLinearProcessNumbered"/>
    <dgm:cxn modelId="{2FCCEC45-7422-4CDB-9DF1-7E2370464E8A}" type="presParOf" srcId="{11822FF5-FBD9-46EF-9A04-75DB386629B7}" destId="{A121A0D0-F03C-4877-AA74-0F5CE05C5400}" srcOrd="2" destOrd="0" presId="urn:microsoft.com/office/officeart/2016/7/layout/BasicLinearProcessNumbered"/>
    <dgm:cxn modelId="{C1ADD347-A53C-4FD1-B5E4-6300DAD78E1D}" type="presParOf" srcId="{11822FF5-FBD9-46EF-9A04-75DB386629B7}" destId="{B783599F-F089-4C07-AF46-3C639F3F5FD0}" srcOrd="3" destOrd="0" presId="urn:microsoft.com/office/officeart/2016/7/layout/BasicLinearProcessNumbered"/>
    <dgm:cxn modelId="{894E8F83-2642-4235-9191-97FCA4A0D5B8}" type="presParOf" srcId="{31628125-22EF-4C80-925F-DA480530CBF0}" destId="{D5AE6AF1-72EF-40F0-A91B-DA4283BBEB05}" srcOrd="3" destOrd="0" presId="urn:microsoft.com/office/officeart/2016/7/layout/BasicLinearProcessNumbered"/>
    <dgm:cxn modelId="{F4E1B5E8-A03A-4680-930E-665C93C9445F}" type="presParOf" srcId="{31628125-22EF-4C80-925F-DA480530CBF0}" destId="{77A8246E-F55C-4398-B786-894F3B3F50F9}" srcOrd="4" destOrd="0" presId="urn:microsoft.com/office/officeart/2016/7/layout/BasicLinearProcessNumbered"/>
    <dgm:cxn modelId="{0769F63A-17BA-4640-B442-186E48366362}" type="presParOf" srcId="{77A8246E-F55C-4398-B786-894F3B3F50F9}" destId="{191B6408-3219-470C-88DB-AA8B2D536EB6}" srcOrd="0" destOrd="0" presId="urn:microsoft.com/office/officeart/2016/7/layout/BasicLinearProcessNumbered"/>
    <dgm:cxn modelId="{1524A6AF-7F7C-468A-B3CD-0D57F41B8016}" type="presParOf" srcId="{77A8246E-F55C-4398-B786-894F3B3F50F9}" destId="{6E14DBCD-C802-42F8-B3F3-2022C34C59F0}" srcOrd="1" destOrd="0" presId="urn:microsoft.com/office/officeart/2016/7/layout/BasicLinearProcessNumbered"/>
    <dgm:cxn modelId="{CCB922B2-0E1C-494C-B513-3ECA6027860F}" type="presParOf" srcId="{77A8246E-F55C-4398-B786-894F3B3F50F9}" destId="{45B5D7F8-582C-49B0-AA85-1AB239396F5D}" srcOrd="2" destOrd="0" presId="urn:microsoft.com/office/officeart/2016/7/layout/BasicLinearProcessNumbered"/>
    <dgm:cxn modelId="{11BD1362-443B-4EB2-828B-6D89B00654D4}" type="presParOf" srcId="{77A8246E-F55C-4398-B786-894F3B3F50F9}" destId="{450F49EB-24FF-4F58-BA34-DBF0CF9D0225}"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29E0F3-B592-422A-9F08-4FB7A9E43F65}" type="doc">
      <dgm:prSet loTypeId="urn:microsoft.com/office/officeart/2005/8/layout/hierarchy2" loCatId="hierarchy" qsTypeId="urn:microsoft.com/office/officeart/2005/8/quickstyle/simple1" qsCatId="simple" csTypeId="urn:microsoft.com/office/officeart/2005/8/colors/colorful5" csCatId="colorful"/>
      <dgm:spPr/>
      <dgm:t>
        <a:bodyPr/>
        <a:lstStyle/>
        <a:p>
          <a:endParaRPr lang="en-US"/>
        </a:p>
      </dgm:t>
    </dgm:pt>
    <dgm:pt modelId="{EA48370B-DF0C-491A-9AD0-64281FF93812}">
      <dgm:prSet/>
      <dgm:spPr/>
      <dgm:t>
        <a:bodyPr/>
        <a:lstStyle/>
        <a:p>
          <a:r>
            <a:rPr lang="en-US"/>
            <a:t>When practical, retain risk that can be self-insured from current funds without seriously affecting the financial condition of the organization. </a:t>
          </a:r>
        </a:p>
      </dgm:t>
    </dgm:pt>
    <dgm:pt modelId="{E66F43FC-EF83-4A3A-BF47-7145992BCD61}" type="parTrans" cxnId="{CFC268E2-6B14-4F92-B73B-0FFD9C936036}">
      <dgm:prSet/>
      <dgm:spPr/>
      <dgm:t>
        <a:bodyPr/>
        <a:lstStyle/>
        <a:p>
          <a:endParaRPr lang="en-US"/>
        </a:p>
      </dgm:t>
    </dgm:pt>
    <dgm:pt modelId="{6221F7F3-E4F8-48BE-BC0A-6374734692F5}" type="sibTrans" cxnId="{CFC268E2-6B14-4F92-B73B-0FFD9C936036}">
      <dgm:prSet/>
      <dgm:spPr/>
      <dgm:t>
        <a:bodyPr/>
        <a:lstStyle/>
        <a:p>
          <a:endParaRPr lang="en-US"/>
        </a:p>
      </dgm:t>
    </dgm:pt>
    <dgm:pt modelId="{D399DF4E-45D0-4B21-8574-2940E077406C}">
      <dgm:prSet/>
      <dgm:spPr/>
      <dgm:t>
        <a:bodyPr/>
        <a:lstStyle/>
        <a:p>
          <a:r>
            <a:rPr lang="en-US"/>
            <a:t>Purchase insurance coverage when:</a:t>
          </a:r>
        </a:p>
      </dgm:t>
    </dgm:pt>
    <dgm:pt modelId="{8ECE8719-E420-4FFC-87EE-581470C7E4C4}" type="parTrans" cxnId="{9A451E70-FC07-433B-9C39-0F1890A42D34}">
      <dgm:prSet/>
      <dgm:spPr/>
      <dgm:t>
        <a:bodyPr/>
        <a:lstStyle/>
        <a:p>
          <a:endParaRPr lang="en-US"/>
        </a:p>
      </dgm:t>
    </dgm:pt>
    <dgm:pt modelId="{2F466150-FE02-43A2-A01E-00BFD7D3DBFD}" type="sibTrans" cxnId="{9A451E70-FC07-433B-9C39-0F1890A42D34}">
      <dgm:prSet/>
      <dgm:spPr/>
      <dgm:t>
        <a:bodyPr/>
        <a:lstStyle/>
        <a:p>
          <a:endParaRPr lang="en-US"/>
        </a:p>
      </dgm:t>
    </dgm:pt>
    <dgm:pt modelId="{21533E7A-B90D-4E98-BF3B-399A7DFECD7E}">
      <dgm:prSet/>
      <dgm:spPr/>
      <dgm:t>
        <a:bodyPr/>
        <a:lstStyle/>
        <a:p>
          <a:r>
            <a:rPr lang="en-US"/>
            <a:t>the risk is catastrophic in nature or beyond the capacity of the organization to absorb from current funds and when the purchase of insurance is permitted by law for a state agency; or</a:t>
          </a:r>
        </a:p>
      </dgm:t>
    </dgm:pt>
    <dgm:pt modelId="{7E6D516D-429B-46D2-8CE9-AC18AFAE5FD9}" type="parTrans" cxnId="{D2319952-A378-45D7-881F-A93547651FAC}">
      <dgm:prSet/>
      <dgm:spPr/>
      <dgm:t>
        <a:bodyPr/>
        <a:lstStyle/>
        <a:p>
          <a:endParaRPr lang="en-US"/>
        </a:p>
      </dgm:t>
    </dgm:pt>
    <dgm:pt modelId="{9CA7B8BB-7DAF-4240-A231-05B2298F177C}" type="sibTrans" cxnId="{D2319952-A378-45D7-881F-A93547651FAC}">
      <dgm:prSet/>
      <dgm:spPr/>
      <dgm:t>
        <a:bodyPr/>
        <a:lstStyle/>
        <a:p>
          <a:endParaRPr lang="en-US"/>
        </a:p>
      </dgm:t>
    </dgm:pt>
    <dgm:pt modelId="{961F226A-E366-49DE-A95A-1BC28BC570D6}">
      <dgm:prSet/>
      <dgm:spPr/>
      <dgm:t>
        <a:bodyPr/>
        <a:lstStyle/>
        <a:p>
          <a:r>
            <a:rPr lang="en-US"/>
            <a:t>The expenditure for premiums is justified by services incidental to the insurance contract, or other expected benefits; or </a:t>
          </a:r>
        </a:p>
      </dgm:t>
    </dgm:pt>
    <dgm:pt modelId="{C6C2044A-6371-45E9-AD55-2D2E0BDCAB2C}" type="parTrans" cxnId="{9E600DAB-99C7-4F12-B5F5-77B2D0C894B9}">
      <dgm:prSet/>
      <dgm:spPr/>
      <dgm:t>
        <a:bodyPr/>
        <a:lstStyle/>
        <a:p>
          <a:endParaRPr lang="en-US"/>
        </a:p>
      </dgm:t>
    </dgm:pt>
    <dgm:pt modelId="{335A77BB-8F82-4011-AE6B-034AFFA10072}" type="sibTrans" cxnId="{9E600DAB-99C7-4F12-B5F5-77B2D0C894B9}">
      <dgm:prSet/>
      <dgm:spPr/>
      <dgm:t>
        <a:bodyPr/>
        <a:lstStyle/>
        <a:p>
          <a:endParaRPr lang="en-US"/>
        </a:p>
      </dgm:t>
    </dgm:pt>
    <dgm:pt modelId="{E253914C-D059-4E8F-95D3-06F106AB270F}">
      <dgm:prSet/>
      <dgm:spPr/>
      <dgm:t>
        <a:bodyPr/>
        <a:lstStyle/>
        <a:p>
          <a:r>
            <a:rPr lang="en-US"/>
            <a:t>Required by law or contract.</a:t>
          </a:r>
        </a:p>
      </dgm:t>
    </dgm:pt>
    <dgm:pt modelId="{5B417E33-5D1A-4B0C-8AED-1FEFE3198FBC}" type="parTrans" cxnId="{04593E2A-6C57-414C-A1A9-9785AE58378C}">
      <dgm:prSet/>
      <dgm:spPr/>
      <dgm:t>
        <a:bodyPr/>
        <a:lstStyle/>
        <a:p>
          <a:endParaRPr lang="en-US"/>
        </a:p>
      </dgm:t>
    </dgm:pt>
    <dgm:pt modelId="{93C2F051-D771-4AF1-BC91-593C03708B04}" type="sibTrans" cxnId="{04593E2A-6C57-414C-A1A9-9785AE58378C}">
      <dgm:prSet/>
      <dgm:spPr/>
      <dgm:t>
        <a:bodyPr/>
        <a:lstStyle/>
        <a:p>
          <a:endParaRPr lang="en-US"/>
        </a:p>
      </dgm:t>
    </dgm:pt>
    <dgm:pt modelId="{FAD8A3A6-36F6-41B5-A685-193005FD0B76}" type="pres">
      <dgm:prSet presAssocID="{7729E0F3-B592-422A-9F08-4FB7A9E43F65}" presName="diagram" presStyleCnt="0">
        <dgm:presLayoutVars>
          <dgm:chPref val="1"/>
          <dgm:dir/>
          <dgm:animOne val="branch"/>
          <dgm:animLvl val="lvl"/>
          <dgm:resizeHandles val="exact"/>
        </dgm:presLayoutVars>
      </dgm:prSet>
      <dgm:spPr/>
    </dgm:pt>
    <dgm:pt modelId="{F24A86DD-9497-42C0-B54E-7FEDF736C159}" type="pres">
      <dgm:prSet presAssocID="{EA48370B-DF0C-491A-9AD0-64281FF93812}" presName="root1" presStyleCnt="0"/>
      <dgm:spPr/>
    </dgm:pt>
    <dgm:pt modelId="{170F4F1C-D9D2-494F-A1C7-8336818E2228}" type="pres">
      <dgm:prSet presAssocID="{EA48370B-DF0C-491A-9AD0-64281FF93812}" presName="LevelOneTextNode" presStyleLbl="node0" presStyleIdx="0" presStyleCnt="2">
        <dgm:presLayoutVars>
          <dgm:chPref val="3"/>
        </dgm:presLayoutVars>
      </dgm:prSet>
      <dgm:spPr/>
    </dgm:pt>
    <dgm:pt modelId="{B7542A95-EC90-4EE5-96DF-0F87E3C008A1}" type="pres">
      <dgm:prSet presAssocID="{EA48370B-DF0C-491A-9AD0-64281FF93812}" presName="level2hierChild" presStyleCnt="0"/>
      <dgm:spPr/>
    </dgm:pt>
    <dgm:pt modelId="{54A171FF-1CCB-43A7-85F1-03EDA76B0E4D}" type="pres">
      <dgm:prSet presAssocID="{D399DF4E-45D0-4B21-8574-2940E077406C}" presName="root1" presStyleCnt="0"/>
      <dgm:spPr/>
    </dgm:pt>
    <dgm:pt modelId="{BD6C5706-BA51-46FA-9D41-0EA82EA685E4}" type="pres">
      <dgm:prSet presAssocID="{D399DF4E-45D0-4B21-8574-2940E077406C}" presName="LevelOneTextNode" presStyleLbl="node0" presStyleIdx="1" presStyleCnt="2">
        <dgm:presLayoutVars>
          <dgm:chPref val="3"/>
        </dgm:presLayoutVars>
      </dgm:prSet>
      <dgm:spPr/>
    </dgm:pt>
    <dgm:pt modelId="{E9F25594-E757-49FE-B15F-5F38942DB623}" type="pres">
      <dgm:prSet presAssocID="{D399DF4E-45D0-4B21-8574-2940E077406C}" presName="level2hierChild" presStyleCnt="0"/>
      <dgm:spPr/>
    </dgm:pt>
    <dgm:pt modelId="{2F59E579-7F68-4842-9C68-A0148EC5EEC8}" type="pres">
      <dgm:prSet presAssocID="{7E6D516D-429B-46D2-8CE9-AC18AFAE5FD9}" presName="conn2-1" presStyleLbl="parChTrans1D2" presStyleIdx="0" presStyleCnt="3"/>
      <dgm:spPr/>
    </dgm:pt>
    <dgm:pt modelId="{AB204DF2-3D5D-4216-9347-7083E2D255B1}" type="pres">
      <dgm:prSet presAssocID="{7E6D516D-429B-46D2-8CE9-AC18AFAE5FD9}" presName="connTx" presStyleLbl="parChTrans1D2" presStyleIdx="0" presStyleCnt="3"/>
      <dgm:spPr/>
    </dgm:pt>
    <dgm:pt modelId="{067CEDBB-995B-4343-BC32-6B3D86C383CF}" type="pres">
      <dgm:prSet presAssocID="{21533E7A-B90D-4E98-BF3B-399A7DFECD7E}" presName="root2" presStyleCnt="0"/>
      <dgm:spPr/>
    </dgm:pt>
    <dgm:pt modelId="{7694F384-4FFD-4199-81E7-D843266DA4FE}" type="pres">
      <dgm:prSet presAssocID="{21533E7A-B90D-4E98-BF3B-399A7DFECD7E}" presName="LevelTwoTextNode" presStyleLbl="node2" presStyleIdx="0" presStyleCnt="3">
        <dgm:presLayoutVars>
          <dgm:chPref val="3"/>
        </dgm:presLayoutVars>
      </dgm:prSet>
      <dgm:spPr/>
    </dgm:pt>
    <dgm:pt modelId="{7370ACB4-88AE-4C66-A645-42C39C4E38F2}" type="pres">
      <dgm:prSet presAssocID="{21533E7A-B90D-4E98-BF3B-399A7DFECD7E}" presName="level3hierChild" presStyleCnt="0"/>
      <dgm:spPr/>
    </dgm:pt>
    <dgm:pt modelId="{B617D575-1EE8-493A-A97B-E38F4DC8C478}" type="pres">
      <dgm:prSet presAssocID="{C6C2044A-6371-45E9-AD55-2D2E0BDCAB2C}" presName="conn2-1" presStyleLbl="parChTrans1D2" presStyleIdx="1" presStyleCnt="3"/>
      <dgm:spPr/>
    </dgm:pt>
    <dgm:pt modelId="{A269BEE1-93F8-4885-8095-A3CA79907E6E}" type="pres">
      <dgm:prSet presAssocID="{C6C2044A-6371-45E9-AD55-2D2E0BDCAB2C}" presName="connTx" presStyleLbl="parChTrans1D2" presStyleIdx="1" presStyleCnt="3"/>
      <dgm:spPr/>
    </dgm:pt>
    <dgm:pt modelId="{6C7A47F6-45CF-4AC2-8588-87A904AF1E72}" type="pres">
      <dgm:prSet presAssocID="{961F226A-E366-49DE-A95A-1BC28BC570D6}" presName="root2" presStyleCnt="0"/>
      <dgm:spPr/>
    </dgm:pt>
    <dgm:pt modelId="{78BCEF9E-50B7-4E7B-9A63-BEB51453D7B3}" type="pres">
      <dgm:prSet presAssocID="{961F226A-E366-49DE-A95A-1BC28BC570D6}" presName="LevelTwoTextNode" presStyleLbl="node2" presStyleIdx="1" presStyleCnt="3">
        <dgm:presLayoutVars>
          <dgm:chPref val="3"/>
        </dgm:presLayoutVars>
      </dgm:prSet>
      <dgm:spPr/>
    </dgm:pt>
    <dgm:pt modelId="{CCEF3E65-5253-4CD3-B0CB-AE952DAAFB49}" type="pres">
      <dgm:prSet presAssocID="{961F226A-E366-49DE-A95A-1BC28BC570D6}" presName="level3hierChild" presStyleCnt="0"/>
      <dgm:spPr/>
    </dgm:pt>
    <dgm:pt modelId="{0C9473EE-FDF5-4105-AC4D-DD3BC5DF3BEF}" type="pres">
      <dgm:prSet presAssocID="{5B417E33-5D1A-4B0C-8AED-1FEFE3198FBC}" presName="conn2-1" presStyleLbl="parChTrans1D2" presStyleIdx="2" presStyleCnt="3"/>
      <dgm:spPr/>
    </dgm:pt>
    <dgm:pt modelId="{8FB9FD4B-8559-4FD4-9DE7-1EA56E89FA85}" type="pres">
      <dgm:prSet presAssocID="{5B417E33-5D1A-4B0C-8AED-1FEFE3198FBC}" presName="connTx" presStyleLbl="parChTrans1D2" presStyleIdx="2" presStyleCnt="3"/>
      <dgm:spPr/>
    </dgm:pt>
    <dgm:pt modelId="{B2334BA1-C41E-4132-B3F8-85F6B80EC375}" type="pres">
      <dgm:prSet presAssocID="{E253914C-D059-4E8F-95D3-06F106AB270F}" presName="root2" presStyleCnt="0"/>
      <dgm:spPr/>
    </dgm:pt>
    <dgm:pt modelId="{1B7169B2-9FC9-4091-9A76-D43F64180609}" type="pres">
      <dgm:prSet presAssocID="{E253914C-D059-4E8F-95D3-06F106AB270F}" presName="LevelTwoTextNode" presStyleLbl="node2" presStyleIdx="2" presStyleCnt="3">
        <dgm:presLayoutVars>
          <dgm:chPref val="3"/>
        </dgm:presLayoutVars>
      </dgm:prSet>
      <dgm:spPr/>
    </dgm:pt>
    <dgm:pt modelId="{76F71212-A959-49C5-830B-AA5B048C3631}" type="pres">
      <dgm:prSet presAssocID="{E253914C-D059-4E8F-95D3-06F106AB270F}" presName="level3hierChild" presStyleCnt="0"/>
      <dgm:spPr/>
    </dgm:pt>
  </dgm:ptLst>
  <dgm:cxnLst>
    <dgm:cxn modelId="{E9E64C26-DD4A-4C26-8298-6318CE5BB737}" type="presOf" srcId="{C6C2044A-6371-45E9-AD55-2D2E0BDCAB2C}" destId="{A269BEE1-93F8-4885-8095-A3CA79907E6E}" srcOrd="1" destOrd="0" presId="urn:microsoft.com/office/officeart/2005/8/layout/hierarchy2"/>
    <dgm:cxn modelId="{04593E2A-6C57-414C-A1A9-9785AE58378C}" srcId="{D399DF4E-45D0-4B21-8574-2940E077406C}" destId="{E253914C-D059-4E8F-95D3-06F106AB270F}" srcOrd="2" destOrd="0" parTransId="{5B417E33-5D1A-4B0C-8AED-1FEFE3198FBC}" sibTransId="{93C2F051-D771-4AF1-BC91-593C03708B04}"/>
    <dgm:cxn modelId="{9A451E70-FC07-433B-9C39-0F1890A42D34}" srcId="{7729E0F3-B592-422A-9F08-4FB7A9E43F65}" destId="{D399DF4E-45D0-4B21-8574-2940E077406C}" srcOrd="1" destOrd="0" parTransId="{8ECE8719-E420-4FFC-87EE-581470C7E4C4}" sibTransId="{2F466150-FE02-43A2-A01E-00BFD7D3DBFD}"/>
    <dgm:cxn modelId="{D2319952-A378-45D7-881F-A93547651FAC}" srcId="{D399DF4E-45D0-4B21-8574-2940E077406C}" destId="{21533E7A-B90D-4E98-BF3B-399A7DFECD7E}" srcOrd="0" destOrd="0" parTransId="{7E6D516D-429B-46D2-8CE9-AC18AFAE5FD9}" sibTransId="{9CA7B8BB-7DAF-4240-A231-05B2298F177C}"/>
    <dgm:cxn modelId="{3131ED84-928B-40BE-82DA-690676400F8C}" type="presOf" srcId="{7E6D516D-429B-46D2-8CE9-AC18AFAE5FD9}" destId="{2F59E579-7F68-4842-9C68-A0148EC5EEC8}" srcOrd="0" destOrd="0" presId="urn:microsoft.com/office/officeart/2005/8/layout/hierarchy2"/>
    <dgm:cxn modelId="{1A3D9C8C-96E4-4900-B998-7CB7D03D6719}" type="presOf" srcId="{C6C2044A-6371-45E9-AD55-2D2E0BDCAB2C}" destId="{B617D575-1EE8-493A-A97B-E38F4DC8C478}" srcOrd="0" destOrd="0" presId="urn:microsoft.com/office/officeart/2005/8/layout/hierarchy2"/>
    <dgm:cxn modelId="{12048E99-6BF3-4EF1-BF63-E0C0569E7B27}" type="presOf" srcId="{E253914C-D059-4E8F-95D3-06F106AB270F}" destId="{1B7169B2-9FC9-4091-9A76-D43F64180609}" srcOrd="0" destOrd="0" presId="urn:microsoft.com/office/officeart/2005/8/layout/hierarchy2"/>
    <dgm:cxn modelId="{07B77FA5-675D-4E7B-9E62-494E51447D13}" type="presOf" srcId="{D399DF4E-45D0-4B21-8574-2940E077406C}" destId="{BD6C5706-BA51-46FA-9D41-0EA82EA685E4}" srcOrd="0" destOrd="0" presId="urn:microsoft.com/office/officeart/2005/8/layout/hierarchy2"/>
    <dgm:cxn modelId="{9E600DAB-99C7-4F12-B5F5-77B2D0C894B9}" srcId="{D399DF4E-45D0-4B21-8574-2940E077406C}" destId="{961F226A-E366-49DE-A95A-1BC28BC570D6}" srcOrd="1" destOrd="0" parTransId="{C6C2044A-6371-45E9-AD55-2D2E0BDCAB2C}" sibTransId="{335A77BB-8F82-4011-AE6B-034AFFA10072}"/>
    <dgm:cxn modelId="{327E59B4-5142-40C8-89B2-599696D38446}" type="presOf" srcId="{5B417E33-5D1A-4B0C-8AED-1FEFE3198FBC}" destId="{0C9473EE-FDF5-4105-AC4D-DD3BC5DF3BEF}" srcOrd="0" destOrd="0" presId="urn:microsoft.com/office/officeart/2005/8/layout/hierarchy2"/>
    <dgm:cxn modelId="{74C159B4-A5C3-4646-ACAF-67389D69B147}" type="presOf" srcId="{961F226A-E366-49DE-A95A-1BC28BC570D6}" destId="{78BCEF9E-50B7-4E7B-9A63-BEB51453D7B3}" srcOrd="0" destOrd="0" presId="urn:microsoft.com/office/officeart/2005/8/layout/hierarchy2"/>
    <dgm:cxn modelId="{8A5DD1C1-5397-49AD-B32A-B46A36563AA3}" type="presOf" srcId="{7E6D516D-429B-46D2-8CE9-AC18AFAE5FD9}" destId="{AB204DF2-3D5D-4216-9347-7083E2D255B1}" srcOrd="1" destOrd="0" presId="urn:microsoft.com/office/officeart/2005/8/layout/hierarchy2"/>
    <dgm:cxn modelId="{D02B20C8-E3E2-47AD-8C40-A85F48B3C21B}" type="presOf" srcId="{7729E0F3-B592-422A-9F08-4FB7A9E43F65}" destId="{FAD8A3A6-36F6-41B5-A685-193005FD0B76}" srcOrd="0" destOrd="0" presId="urn:microsoft.com/office/officeart/2005/8/layout/hierarchy2"/>
    <dgm:cxn modelId="{F8DDACC8-10AD-47B4-9175-456ED1E4D7BF}" type="presOf" srcId="{5B417E33-5D1A-4B0C-8AED-1FEFE3198FBC}" destId="{8FB9FD4B-8559-4FD4-9DE7-1EA56E89FA85}" srcOrd="1" destOrd="0" presId="urn:microsoft.com/office/officeart/2005/8/layout/hierarchy2"/>
    <dgm:cxn modelId="{63074BD2-2A29-462B-9216-959E86FB9ECC}" type="presOf" srcId="{21533E7A-B90D-4E98-BF3B-399A7DFECD7E}" destId="{7694F384-4FFD-4199-81E7-D843266DA4FE}" srcOrd="0" destOrd="0" presId="urn:microsoft.com/office/officeart/2005/8/layout/hierarchy2"/>
    <dgm:cxn modelId="{CFC268E2-6B14-4F92-B73B-0FFD9C936036}" srcId="{7729E0F3-B592-422A-9F08-4FB7A9E43F65}" destId="{EA48370B-DF0C-491A-9AD0-64281FF93812}" srcOrd="0" destOrd="0" parTransId="{E66F43FC-EF83-4A3A-BF47-7145992BCD61}" sibTransId="{6221F7F3-E4F8-48BE-BC0A-6374734692F5}"/>
    <dgm:cxn modelId="{3F8383FE-A258-4698-9745-9AE8F3310341}" type="presOf" srcId="{EA48370B-DF0C-491A-9AD0-64281FF93812}" destId="{170F4F1C-D9D2-494F-A1C7-8336818E2228}" srcOrd="0" destOrd="0" presId="urn:microsoft.com/office/officeart/2005/8/layout/hierarchy2"/>
    <dgm:cxn modelId="{BFB5A75F-CCA4-4A53-A56D-F1708C0915C3}" type="presParOf" srcId="{FAD8A3A6-36F6-41B5-A685-193005FD0B76}" destId="{F24A86DD-9497-42C0-B54E-7FEDF736C159}" srcOrd="0" destOrd="0" presId="urn:microsoft.com/office/officeart/2005/8/layout/hierarchy2"/>
    <dgm:cxn modelId="{85F8BEAC-B43D-4828-B993-CFD3010503F6}" type="presParOf" srcId="{F24A86DD-9497-42C0-B54E-7FEDF736C159}" destId="{170F4F1C-D9D2-494F-A1C7-8336818E2228}" srcOrd="0" destOrd="0" presId="urn:microsoft.com/office/officeart/2005/8/layout/hierarchy2"/>
    <dgm:cxn modelId="{25172408-A07B-4FB4-8485-BF43BCC02D2A}" type="presParOf" srcId="{F24A86DD-9497-42C0-B54E-7FEDF736C159}" destId="{B7542A95-EC90-4EE5-96DF-0F87E3C008A1}" srcOrd="1" destOrd="0" presId="urn:microsoft.com/office/officeart/2005/8/layout/hierarchy2"/>
    <dgm:cxn modelId="{E109BECC-8C14-41E3-95BF-58A1BE55468C}" type="presParOf" srcId="{FAD8A3A6-36F6-41B5-A685-193005FD0B76}" destId="{54A171FF-1CCB-43A7-85F1-03EDA76B0E4D}" srcOrd="1" destOrd="0" presId="urn:microsoft.com/office/officeart/2005/8/layout/hierarchy2"/>
    <dgm:cxn modelId="{504ECFC4-0BED-47C4-A552-3894453EA695}" type="presParOf" srcId="{54A171FF-1CCB-43A7-85F1-03EDA76B0E4D}" destId="{BD6C5706-BA51-46FA-9D41-0EA82EA685E4}" srcOrd="0" destOrd="0" presId="urn:microsoft.com/office/officeart/2005/8/layout/hierarchy2"/>
    <dgm:cxn modelId="{F68FD847-E9BD-4815-882D-109CC9F309A5}" type="presParOf" srcId="{54A171FF-1CCB-43A7-85F1-03EDA76B0E4D}" destId="{E9F25594-E757-49FE-B15F-5F38942DB623}" srcOrd="1" destOrd="0" presId="urn:microsoft.com/office/officeart/2005/8/layout/hierarchy2"/>
    <dgm:cxn modelId="{714C5B0B-A76B-46DF-8DE9-EA27FA195798}" type="presParOf" srcId="{E9F25594-E757-49FE-B15F-5F38942DB623}" destId="{2F59E579-7F68-4842-9C68-A0148EC5EEC8}" srcOrd="0" destOrd="0" presId="urn:microsoft.com/office/officeart/2005/8/layout/hierarchy2"/>
    <dgm:cxn modelId="{7F0340CC-527C-4D65-8122-8182B2F696EE}" type="presParOf" srcId="{2F59E579-7F68-4842-9C68-A0148EC5EEC8}" destId="{AB204DF2-3D5D-4216-9347-7083E2D255B1}" srcOrd="0" destOrd="0" presId="urn:microsoft.com/office/officeart/2005/8/layout/hierarchy2"/>
    <dgm:cxn modelId="{1DE685C9-CC4B-4360-9F65-5B69135F1283}" type="presParOf" srcId="{E9F25594-E757-49FE-B15F-5F38942DB623}" destId="{067CEDBB-995B-4343-BC32-6B3D86C383CF}" srcOrd="1" destOrd="0" presId="urn:microsoft.com/office/officeart/2005/8/layout/hierarchy2"/>
    <dgm:cxn modelId="{0F041E88-39B6-43E2-B70A-8ED1B6081272}" type="presParOf" srcId="{067CEDBB-995B-4343-BC32-6B3D86C383CF}" destId="{7694F384-4FFD-4199-81E7-D843266DA4FE}" srcOrd="0" destOrd="0" presId="urn:microsoft.com/office/officeart/2005/8/layout/hierarchy2"/>
    <dgm:cxn modelId="{43749693-56BA-403C-AE3B-81F5B1C7A987}" type="presParOf" srcId="{067CEDBB-995B-4343-BC32-6B3D86C383CF}" destId="{7370ACB4-88AE-4C66-A645-42C39C4E38F2}" srcOrd="1" destOrd="0" presId="urn:microsoft.com/office/officeart/2005/8/layout/hierarchy2"/>
    <dgm:cxn modelId="{DC13828C-701B-4B08-B468-BD79F3EFCA8C}" type="presParOf" srcId="{E9F25594-E757-49FE-B15F-5F38942DB623}" destId="{B617D575-1EE8-493A-A97B-E38F4DC8C478}" srcOrd="2" destOrd="0" presId="urn:microsoft.com/office/officeart/2005/8/layout/hierarchy2"/>
    <dgm:cxn modelId="{D99B645E-AEF1-486B-93EE-336D4F81D5C4}" type="presParOf" srcId="{B617D575-1EE8-493A-A97B-E38F4DC8C478}" destId="{A269BEE1-93F8-4885-8095-A3CA79907E6E}" srcOrd="0" destOrd="0" presId="urn:microsoft.com/office/officeart/2005/8/layout/hierarchy2"/>
    <dgm:cxn modelId="{87C43FFA-3C0A-43E3-B132-88C78FB0EFAC}" type="presParOf" srcId="{E9F25594-E757-49FE-B15F-5F38942DB623}" destId="{6C7A47F6-45CF-4AC2-8588-87A904AF1E72}" srcOrd="3" destOrd="0" presId="urn:microsoft.com/office/officeart/2005/8/layout/hierarchy2"/>
    <dgm:cxn modelId="{AB87D67A-A25A-459C-BB16-6CCD5634D55E}" type="presParOf" srcId="{6C7A47F6-45CF-4AC2-8588-87A904AF1E72}" destId="{78BCEF9E-50B7-4E7B-9A63-BEB51453D7B3}" srcOrd="0" destOrd="0" presId="urn:microsoft.com/office/officeart/2005/8/layout/hierarchy2"/>
    <dgm:cxn modelId="{B4D14869-3D0D-4FD3-A9C8-C7EDA8977F67}" type="presParOf" srcId="{6C7A47F6-45CF-4AC2-8588-87A904AF1E72}" destId="{CCEF3E65-5253-4CD3-B0CB-AE952DAAFB49}" srcOrd="1" destOrd="0" presId="urn:microsoft.com/office/officeart/2005/8/layout/hierarchy2"/>
    <dgm:cxn modelId="{F6C89C0D-36A9-48AA-B856-DB4AAE3DF789}" type="presParOf" srcId="{E9F25594-E757-49FE-B15F-5F38942DB623}" destId="{0C9473EE-FDF5-4105-AC4D-DD3BC5DF3BEF}" srcOrd="4" destOrd="0" presId="urn:microsoft.com/office/officeart/2005/8/layout/hierarchy2"/>
    <dgm:cxn modelId="{A6FFB88F-95C6-4F8B-9B5E-963CEB461355}" type="presParOf" srcId="{0C9473EE-FDF5-4105-AC4D-DD3BC5DF3BEF}" destId="{8FB9FD4B-8559-4FD4-9DE7-1EA56E89FA85}" srcOrd="0" destOrd="0" presId="urn:microsoft.com/office/officeart/2005/8/layout/hierarchy2"/>
    <dgm:cxn modelId="{172095B7-F8ED-4CEF-9758-50207D98D072}" type="presParOf" srcId="{E9F25594-E757-49FE-B15F-5F38942DB623}" destId="{B2334BA1-C41E-4132-B3F8-85F6B80EC375}" srcOrd="5" destOrd="0" presId="urn:microsoft.com/office/officeart/2005/8/layout/hierarchy2"/>
    <dgm:cxn modelId="{0BC1D04B-2A4F-4A6D-A69C-65963A5611C0}" type="presParOf" srcId="{B2334BA1-C41E-4132-B3F8-85F6B80EC375}" destId="{1B7169B2-9FC9-4091-9A76-D43F64180609}" srcOrd="0" destOrd="0" presId="urn:microsoft.com/office/officeart/2005/8/layout/hierarchy2"/>
    <dgm:cxn modelId="{A04EB554-FF81-4711-984E-B480D004195D}" type="presParOf" srcId="{B2334BA1-C41E-4132-B3F8-85F6B80EC375}" destId="{76F71212-A959-49C5-830B-AA5B048C363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EB0DAA-1647-4BA6-87EF-61E88F77039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B56E434-80ED-42CF-BA19-8410D4DC0307}">
      <dgm:prSet/>
      <dgm:spPr/>
      <dgm:t>
        <a:bodyPr/>
        <a:lstStyle/>
        <a:p>
          <a:r>
            <a:rPr lang="en-US"/>
            <a:t>The transfer of responsibility to pay for losses may be undertaken either by insurance or via special clauses placed in contracts of sale, purchase, employment, rent, etc.</a:t>
          </a:r>
        </a:p>
      </dgm:t>
    </dgm:pt>
    <dgm:pt modelId="{9F2489E6-C22A-4D7C-AC42-30CE5436C927}" type="parTrans" cxnId="{50D042D7-5434-4C1F-83A9-7B448E3A19F1}">
      <dgm:prSet/>
      <dgm:spPr/>
      <dgm:t>
        <a:bodyPr/>
        <a:lstStyle/>
        <a:p>
          <a:endParaRPr lang="en-US"/>
        </a:p>
      </dgm:t>
    </dgm:pt>
    <dgm:pt modelId="{C5C5B12C-6ADA-4084-97AF-3C9A60FF922E}" type="sibTrans" cxnId="{50D042D7-5434-4C1F-83A9-7B448E3A19F1}">
      <dgm:prSet/>
      <dgm:spPr/>
      <dgm:t>
        <a:bodyPr/>
        <a:lstStyle/>
        <a:p>
          <a:endParaRPr lang="en-US"/>
        </a:p>
      </dgm:t>
    </dgm:pt>
    <dgm:pt modelId="{DDD60BFA-1FAF-4B37-A12E-860723F12009}">
      <dgm:prSet/>
      <dgm:spPr/>
      <dgm:t>
        <a:bodyPr/>
        <a:lstStyle/>
        <a:p>
          <a:r>
            <a:rPr lang="en-US"/>
            <a:t>Clauses excluding one party to the contract from responsibility for any losses arising in connection with that contract, no matter how caused, are known as exclusion or </a:t>
          </a:r>
          <a:r>
            <a:rPr lang="en-US" b="1"/>
            <a:t>indemnity clauses</a:t>
          </a:r>
          <a:endParaRPr lang="en-US"/>
        </a:p>
      </dgm:t>
    </dgm:pt>
    <dgm:pt modelId="{C5FBEA6C-FF42-4F55-BC1D-9D63F5F1A484}" type="parTrans" cxnId="{850AE9FE-8DAC-4EAB-9641-81265298D1DB}">
      <dgm:prSet/>
      <dgm:spPr/>
      <dgm:t>
        <a:bodyPr/>
        <a:lstStyle/>
        <a:p>
          <a:endParaRPr lang="en-US"/>
        </a:p>
      </dgm:t>
    </dgm:pt>
    <dgm:pt modelId="{FE5A9EAC-ED81-4E87-873F-933FF13AFD1F}" type="sibTrans" cxnId="{850AE9FE-8DAC-4EAB-9641-81265298D1DB}">
      <dgm:prSet/>
      <dgm:spPr/>
      <dgm:t>
        <a:bodyPr/>
        <a:lstStyle/>
        <a:p>
          <a:endParaRPr lang="en-US"/>
        </a:p>
      </dgm:t>
    </dgm:pt>
    <dgm:pt modelId="{51B12768-1AB3-4263-A273-1D1BE7B1EA8D}" type="pres">
      <dgm:prSet presAssocID="{75EB0DAA-1647-4BA6-87EF-61E88F770399}" presName="linear" presStyleCnt="0">
        <dgm:presLayoutVars>
          <dgm:animLvl val="lvl"/>
          <dgm:resizeHandles val="exact"/>
        </dgm:presLayoutVars>
      </dgm:prSet>
      <dgm:spPr/>
    </dgm:pt>
    <dgm:pt modelId="{C47B9796-84CF-46BA-A39A-86DDD1AC4732}" type="pres">
      <dgm:prSet presAssocID="{3B56E434-80ED-42CF-BA19-8410D4DC0307}" presName="parentText" presStyleLbl="node1" presStyleIdx="0" presStyleCnt="2">
        <dgm:presLayoutVars>
          <dgm:chMax val="0"/>
          <dgm:bulletEnabled val="1"/>
        </dgm:presLayoutVars>
      </dgm:prSet>
      <dgm:spPr/>
    </dgm:pt>
    <dgm:pt modelId="{655B0DAA-1567-46AC-B254-1A3676036C0C}" type="pres">
      <dgm:prSet presAssocID="{C5C5B12C-6ADA-4084-97AF-3C9A60FF922E}" presName="spacer" presStyleCnt="0"/>
      <dgm:spPr/>
    </dgm:pt>
    <dgm:pt modelId="{75F96C37-346A-422C-892F-65EBCDAA92AB}" type="pres">
      <dgm:prSet presAssocID="{DDD60BFA-1FAF-4B37-A12E-860723F12009}" presName="parentText" presStyleLbl="node1" presStyleIdx="1" presStyleCnt="2">
        <dgm:presLayoutVars>
          <dgm:chMax val="0"/>
          <dgm:bulletEnabled val="1"/>
        </dgm:presLayoutVars>
      </dgm:prSet>
      <dgm:spPr/>
    </dgm:pt>
  </dgm:ptLst>
  <dgm:cxnLst>
    <dgm:cxn modelId="{21410D17-C833-4167-B4CB-1259C949B5D6}" type="presOf" srcId="{75EB0DAA-1647-4BA6-87EF-61E88F770399}" destId="{51B12768-1AB3-4263-A273-1D1BE7B1EA8D}" srcOrd="0" destOrd="0" presId="urn:microsoft.com/office/officeart/2005/8/layout/vList2"/>
    <dgm:cxn modelId="{CCAFE41C-8274-454F-A15C-BE91B9B41E1A}" type="presOf" srcId="{DDD60BFA-1FAF-4B37-A12E-860723F12009}" destId="{75F96C37-346A-422C-892F-65EBCDAA92AB}" srcOrd="0" destOrd="0" presId="urn:microsoft.com/office/officeart/2005/8/layout/vList2"/>
    <dgm:cxn modelId="{38A7FE46-1D98-4FAE-B752-2D93FF217EE6}" type="presOf" srcId="{3B56E434-80ED-42CF-BA19-8410D4DC0307}" destId="{C47B9796-84CF-46BA-A39A-86DDD1AC4732}" srcOrd="0" destOrd="0" presId="urn:microsoft.com/office/officeart/2005/8/layout/vList2"/>
    <dgm:cxn modelId="{50D042D7-5434-4C1F-83A9-7B448E3A19F1}" srcId="{75EB0DAA-1647-4BA6-87EF-61E88F770399}" destId="{3B56E434-80ED-42CF-BA19-8410D4DC0307}" srcOrd="0" destOrd="0" parTransId="{9F2489E6-C22A-4D7C-AC42-30CE5436C927}" sibTransId="{C5C5B12C-6ADA-4084-97AF-3C9A60FF922E}"/>
    <dgm:cxn modelId="{850AE9FE-8DAC-4EAB-9641-81265298D1DB}" srcId="{75EB0DAA-1647-4BA6-87EF-61E88F770399}" destId="{DDD60BFA-1FAF-4B37-A12E-860723F12009}" srcOrd="1" destOrd="0" parTransId="{C5FBEA6C-FF42-4F55-BC1D-9D63F5F1A484}" sibTransId="{FE5A9EAC-ED81-4E87-873F-933FF13AFD1F}"/>
    <dgm:cxn modelId="{06DE9E34-6A6D-4B44-A54F-B6B95DE84C92}" type="presParOf" srcId="{51B12768-1AB3-4263-A273-1D1BE7B1EA8D}" destId="{C47B9796-84CF-46BA-A39A-86DDD1AC4732}" srcOrd="0" destOrd="0" presId="urn:microsoft.com/office/officeart/2005/8/layout/vList2"/>
    <dgm:cxn modelId="{D8D5353E-3601-4354-AF46-2BDB5246511F}" type="presParOf" srcId="{51B12768-1AB3-4263-A273-1D1BE7B1EA8D}" destId="{655B0DAA-1567-46AC-B254-1A3676036C0C}" srcOrd="1" destOrd="0" presId="urn:microsoft.com/office/officeart/2005/8/layout/vList2"/>
    <dgm:cxn modelId="{0CE3A203-E187-4309-B0E5-96CA7E54FD72}" type="presParOf" srcId="{51B12768-1AB3-4263-A273-1D1BE7B1EA8D}" destId="{75F96C37-346A-422C-892F-65EBCDAA92A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DD99D1-64FC-4EAD-8956-98F1C93D81FC}"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A5EDFF8A-33EB-4A56-9876-79D80FD005F5}">
      <dgm:prSet/>
      <dgm:spPr/>
      <dgm:t>
        <a:bodyPr/>
        <a:lstStyle/>
        <a:p>
          <a:r>
            <a:rPr lang="en-US"/>
            <a:t>•	by charging to current operating costs, i.e., by paying losses out of net profit</a:t>
          </a:r>
        </a:p>
      </dgm:t>
    </dgm:pt>
    <dgm:pt modelId="{30654EBA-B692-4963-9E45-27DFD83A8B6D}" type="parTrans" cxnId="{5F96ECDB-4D42-4763-9F3D-842E47F3CA0E}">
      <dgm:prSet/>
      <dgm:spPr/>
      <dgm:t>
        <a:bodyPr/>
        <a:lstStyle/>
        <a:p>
          <a:endParaRPr lang="en-US"/>
        </a:p>
      </dgm:t>
    </dgm:pt>
    <dgm:pt modelId="{D2EFA11C-AA7A-4775-974B-80213EFE2980}" type="sibTrans" cxnId="{5F96ECDB-4D42-4763-9F3D-842E47F3CA0E}">
      <dgm:prSet/>
      <dgm:spPr/>
      <dgm:t>
        <a:bodyPr/>
        <a:lstStyle/>
        <a:p>
          <a:endParaRPr lang="en-US"/>
        </a:p>
      </dgm:t>
    </dgm:pt>
    <dgm:pt modelId="{6C4E5150-D383-4E41-8F84-CA2FF080E88D}">
      <dgm:prSet/>
      <dgm:spPr/>
      <dgm:t>
        <a:bodyPr/>
        <a:lstStyle/>
        <a:p>
          <a:r>
            <a:rPr lang="en-US"/>
            <a:t>•	by selling other assets to replace other assets that are lost</a:t>
          </a:r>
        </a:p>
      </dgm:t>
    </dgm:pt>
    <dgm:pt modelId="{00D427A8-71FB-4F20-B7CD-5DEB6B909D2B}" type="parTrans" cxnId="{03A7F6F8-DFFD-40CE-8376-E0831383258E}">
      <dgm:prSet/>
      <dgm:spPr/>
      <dgm:t>
        <a:bodyPr/>
        <a:lstStyle/>
        <a:p>
          <a:endParaRPr lang="en-US"/>
        </a:p>
      </dgm:t>
    </dgm:pt>
    <dgm:pt modelId="{21034045-8F26-4501-BDD5-8EC07223022A}" type="sibTrans" cxnId="{03A7F6F8-DFFD-40CE-8376-E0831383258E}">
      <dgm:prSet/>
      <dgm:spPr/>
      <dgm:t>
        <a:bodyPr/>
        <a:lstStyle/>
        <a:p>
          <a:endParaRPr lang="en-US"/>
        </a:p>
      </dgm:t>
    </dgm:pt>
    <dgm:pt modelId="{2E6362EA-AB13-4445-A4DF-CE7BAB6B6901}">
      <dgm:prSet/>
      <dgm:spPr/>
      <dgm:t>
        <a:bodyPr/>
        <a:lstStyle/>
        <a:p>
          <a:r>
            <a:rPr lang="en-US"/>
            <a:t>•	by building up a fund or pool of near-cash assets, known as a contingency</a:t>
          </a:r>
        </a:p>
      </dgm:t>
    </dgm:pt>
    <dgm:pt modelId="{6E12B791-BB01-4E75-B24F-EBA2C8A9BE32}" type="parTrans" cxnId="{7D2B4042-D664-40C6-ABA8-38BC3BB6D7BA}">
      <dgm:prSet/>
      <dgm:spPr/>
      <dgm:t>
        <a:bodyPr/>
        <a:lstStyle/>
        <a:p>
          <a:endParaRPr lang="en-US"/>
        </a:p>
      </dgm:t>
    </dgm:pt>
    <dgm:pt modelId="{553DC461-167D-4B86-AA7E-AE1F8B9DA9E7}" type="sibTrans" cxnId="{7D2B4042-D664-40C6-ABA8-38BC3BB6D7BA}">
      <dgm:prSet/>
      <dgm:spPr/>
      <dgm:t>
        <a:bodyPr/>
        <a:lstStyle/>
        <a:p>
          <a:endParaRPr lang="en-US"/>
        </a:p>
      </dgm:t>
    </dgm:pt>
    <dgm:pt modelId="{E61FC299-B4F3-4EF9-88E2-992F27213AE4}">
      <dgm:prSet/>
      <dgm:spPr/>
      <dgm:t>
        <a:bodyPr/>
        <a:lstStyle/>
        <a:p>
          <a:r>
            <a:rPr lang="en-US"/>
            <a:t>•	by arranging loan facilities to be taken up in the event of loss</a:t>
          </a:r>
        </a:p>
      </dgm:t>
    </dgm:pt>
    <dgm:pt modelId="{D6023630-9BB2-47EC-8143-078D9DBA714B}" type="parTrans" cxnId="{460CE4CB-FCE8-4134-8537-303677869D31}">
      <dgm:prSet/>
      <dgm:spPr/>
      <dgm:t>
        <a:bodyPr/>
        <a:lstStyle/>
        <a:p>
          <a:endParaRPr lang="en-US"/>
        </a:p>
      </dgm:t>
    </dgm:pt>
    <dgm:pt modelId="{9C4C55EA-3409-4AD2-A1F0-216EB822AE8D}" type="sibTrans" cxnId="{460CE4CB-FCE8-4134-8537-303677869D31}">
      <dgm:prSet/>
      <dgm:spPr/>
      <dgm:t>
        <a:bodyPr/>
        <a:lstStyle/>
        <a:p>
          <a:endParaRPr lang="en-US"/>
        </a:p>
      </dgm:t>
    </dgm:pt>
    <dgm:pt modelId="{E05221E0-D293-4BCC-8DC1-FAD62DA86C18}">
      <dgm:prSet/>
      <dgm:spPr/>
      <dgm:t>
        <a:bodyPr/>
        <a:lstStyle/>
        <a:p>
          <a:r>
            <a:rPr lang="en-US"/>
            <a:t>•	by forming a captive insurance company, specifically to cover its parents‘ insurance</a:t>
          </a:r>
        </a:p>
      </dgm:t>
    </dgm:pt>
    <dgm:pt modelId="{43292728-FC4E-4DB4-9896-C223F9E42B83}" type="parTrans" cxnId="{9BEA07FA-6C83-4C38-BB17-2BE8B0A9CE10}">
      <dgm:prSet/>
      <dgm:spPr/>
      <dgm:t>
        <a:bodyPr/>
        <a:lstStyle/>
        <a:p>
          <a:endParaRPr lang="en-US"/>
        </a:p>
      </dgm:t>
    </dgm:pt>
    <dgm:pt modelId="{BF873E8C-BFCF-4E1B-90DC-D0153B45B863}" type="sibTrans" cxnId="{9BEA07FA-6C83-4C38-BB17-2BE8B0A9CE10}">
      <dgm:prSet/>
      <dgm:spPr/>
      <dgm:t>
        <a:bodyPr/>
        <a:lstStyle/>
        <a:p>
          <a:endParaRPr lang="en-US"/>
        </a:p>
      </dgm:t>
    </dgm:pt>
    <dgm:pt modelId="{1CDC48B7-AB74-45E3-9124-139815C9E23A}" type="pres">
      <dgm:prSet presAssocID="{A7DD99D1-64FC-4EAD-8956-98F1C93D81FC}" presName="diagram" presStyleCnt="0">
        <dgm:presLayoutVars>
          <dgm:dir/>
          <dgm:resizeHandles val="exact"/>
        </dgm:presLayoutVars>
      </dgm:prSet>
      <dgm:spPr/>
    </dgm:pt>
    <dgm:pt modelId="{BE7970BB-CE42-44E7-8D63-5669EF963478}" type="pres">
      <dgm:prSet presAssocID="{A5EDFF8A-33EB-4A56-9876-79D80FD005F5}" presName="node" presStyleLbl="node1" presStyleIdx="0" presStyleCnt="5">
        <dgm:presLayoutVars>
          <dgm:bulletEnabled val="1"/>
        </dgm:presLayoutVars>
      </dgm:prSet>
      <dgm:spPr/>
    </dgm:pt>
    <dgm:pt modelId="{DE323AC6-1F29-4A5A-BDB7-9F83CEA88663}" type="pres">
      <dgm:prSet presAssocID="{D2EFA11C-AA7A-4775-974B-80213EFE2980}" presName="sibTrans" presStyleCnt="0"/>
      <dgm:spPr/>
    </dgm:pt>
    <dgm:pt modelId="{A7AD386C-C0C3-4408-9C90-8DDA41FDE1DF}" type="pres">
      <dgm:prSet presAssocID="{6C4E5150-D383-4E41-8F84-CA2FF080E88D}" presName="node" presStyleLbl="node1" presStyleIdx="1" presStyleCnt="5">
        <dgm:presLayoutVars>
          <dgm:bulletEnabled val="1"/>
        </dgm:presLayoutVars>
      </dgm:prSet>
      <dgm:spPr/>
    </dgm:pt>
    <dgm:pt modelId="{F6452367-81EF-4600-A9E5-C0362C0873B3}" type="pres">
      <dgm:prSet presAssocID="{21034045-8F26-4501-BDD5-8EC07223022A}" presName="sibTrans" presStyleCnt="0"/>
      <dgm:spPr/>
    </dgm:pt>
    <dgm:pt modelId="{F8835632-57A2-4906-B299-9D098F728B35}" type="pres">
      <dgm:prSet presAssocID="{2E6362EA-AB13-4445-A4DF-CE7BAB6B6901}" presName="node" presStyleLbl="node1" presStyleIdx="2" presStyleCnt="5">
        <dgm:presLayoutVars>
          <dgm:bulletEnabled val="1"/>
        </dgm:presLayoutVars>
      </dgm:prSet>
      <dgm:spPr/>
    </dgm:pt>
    <dgm:pt modelId="{9256B854-3A35-47F9-B211-AB9C0469A57F}" type="pres">
      <dgm:prSet presAssocID="{553DC461-167D-4B86-AA7E-AE1F8B9DA9E7}" presName="sibTrans" presStyleCnt="0"/>
      <dgm:spPr/>
    </dgm:pt>
    <dgm:pt modelId="{7CF5C034-5790-4662-A638-A16DE6AC780B}" type="pres">
      <dgm:prSet presAssocID="{E61FC299-B4F3-4EF9-88E2-992F27213AE4}" presName="node" presStyleLbl="node1" presStyleIdx="3" presStyleCnt="5">
        <dgm:presLayoutVars>
          <dgm:bulletEnabled val="1"/>
        </dgm:presLayoutVars>
      </dgm:prSet>
      <dgm:spPr/>
    </dgm:pt>
    <dgm:pt modelId="{B4527890-E144-4147-9A56-8B7BA3DBD55C}" type="pres">
      <dgm:prSet presAssocID="{9C4C55EA-3409-4AD2-A1F0-216EB822AE8D}" presName="sibTrans" presStyleCnt="0"/>
      <dgm:spPr/>
    </dgm:pt>
    <dgm:pt modelId="{0E5ABE0F-F0BE-4695-B6C3-C07E4F6F6A6B}" type="pres">
      <dgm:prSet presAssocID="{E05221E0-D293-4BCC-8DC1-FAD62DA86C18}" presName="node" presStyleLbl="node1" presStyleIdx="4" presStyleCnt="5">
        <dgm:presLayoutVars>
          <dgm:bulletEnabled val="1"/>
        </dgm:presLayoutVars>
      </dgm:prSet>
      <dgm:spPr/>
    </dgm:pt>
  </dgm:ptLst>
  <dgm:cxnLst>
    <dgm:cxn modelId="{7D2B4042-D664-40C6-ABA8-38BC3BB6D7BA}" srcId="{A7DD99D1-64FC-4EAD-8956-98F1C93D81FC}" destId="{2E6362EA-AB13-4445-A4DF-CE7BAB6B6901}" srcOrd="2" destOrd="0" parTransId="{6E12B791-BB01-4E75-B24F-EBA2C8A9BE32}" sibTransId="{553DC461-167D-4B86-AA7E-AE1F8B9DA9E7}"/>
    <dgm:cxn modelId="{90C5A468-3D32-4C51-8D1A-6B71DB1FB501}" type="presOf" srcId="{6C4E5150-D383-4E41-8F84-CA2FF080E88D}" destId="{A7AD386C-C0C3-4408-9C90-8DDA41FDE1DF}" srcOrd="0" destOrd="0" presId="urn:microsoft.com/office/officeart/2005/8/layout/default"/>
    <dgm:cxn modelId="{D458749F-9F6A-4CFD-8BF9-7C5275420460}" type="presOf" srcId="{2E6362EA-AB13-4445-A4DF-CE7BAB6B6901}" destId="{F8835632-57A2-4906-B299-9D098F728B35}" srcOrd="0" destOrd="0" presId="urn:microsoft.com/office/officeart/2005/8/layout/default"/>
    <dgm:cxn modelId="{37940DB1-0826-49F8-95B1-8019A37EB8E2}" type="presOf" srcId="{A5EDFF8A-33EB-4A56-9876-79D80FD005F5}" destId="{BE7970BB-CE42-44E7-8D63-5669EF963478}" srcOrd="0" destOrd="0" presId="urn:microsoft.com/office/officeart/2005/8/layout/default"/>
    <dgm:cxn modelId="{2714D3B3-4AD6-4F3A-925A-D184723700ED}" type="presOf" srcId="{E05221E0-D293-4BCC-8DC1-FAD62DA86C18}" destId="{0E5ABE0F-F0BE-4695-B6C3-C07E4F6F6A6B}" srcOrd="0" destOrd="0" presId="urn:microsoft.com/office/officeart/2005/8/layout/default"/>
    <dgm:cxn modelId="{460CE4CB-FCE8-4134-8537-303677869D31}" srcId="{A7DD99D1-64FC-4EAD-8956-98F1C93D81FC}" destId="{E61FC299-B4F3-4EF9-88E2-992F27213AE4}" srcOrd="3" destOrd="0" parTransId="{D6023630-9BB2-47EC-8143-078D9DBA714B}" sibTransId="{9C4C55EA-3409-4AD2-A1F0-216EB822AE8D}"/>
    <dgm:cxn modelId="{967FE9DA-654A-4B0C-BD4E-B5487091A809}" type="presOf" srcId="{E61FC299-B4F3-4EF9-88E2-992F27213AE4}" destId="{7CF5C034-5790-4662-A638-A16DE6AC780B}" srcOrd="0" destOrd="0" presId="urn:microsoft.com/office/officeart/2005/8/layout/default"/>
    <dgm:cxn modelId="{5F96ECDB-4D42-4763-9F3D-842E47F3CA0E}" srcId="{A7DD99D1-64FC-4EAD-8956-98F1C93D81FC}" destId="{A5EDFF8A-33EB-4A56-9876-79D80FD005F5}" srcOrd="0" destOrd="0" parTransId="{30654EBA-B692-4963-9E45-27DFD83A8B6D}" sibTransId="{D2EFA11C-AA7A-4775-974B-80213EFE2980}"/>
    <dgm:cxn modelId="{F3C7FEEB-CB8B-4D18-9E66-19104B9A779A}" type="presOf" srcId="{A7DD99D1-64FC-4EAD-8956-98F1C93D81FC}" destId="{1CDC48B7-AB74-45E3-9124-139815C9E23A}" srcOrd="0" destOrd="0" presId="urn:microsoft.com/office/officeart/2005/8/layout/default"/>
    <dgm:cxn modelId="{03A7F6F8-DFFD-40CE-8376-E0831383258E}" srcId="{A7DD99D1-64FC-4EAD-8956-98F1C93D81FC}" destId="{6C4E5150-D383-4E41-8F84-CA2FF080E88D}" srcOrd="1" destOrd="0" parTransId="{00D427A8-71FB-4F20-B7CD-5DEB6B909D2B}" sibTransId="{21034045-8F26-4501-BDD5-8EC07223022A}"/>
    <dgm:cxn modelId="{9BEA07FA-6C83-4C38-BB17-2BE8B0A9CE10}" srcId="{A7DD99D1-64FC-4EAD-8956-98F1C93D81FC}" destId="{E05221E0-D293-4BCC-8DC1-FAD62DA86C18}" srcOrd="4" destOrd="0" parTransId="{43292728-FC4E-4DB4-9896-C223F9E42B83}" sibTransId="{BF873E8C-BFCF-4E1B-90DC-D0153B45B863}"/>
    <dgm:cxn modelId="{228847B3-EECD-4144-8555-B24D503549C7}" type="presParOf" srcId="{1CDC48B7-AB74-45E3-9124-139815C9E23A}" destId="{BE7970BB-CE42-44E7-8D63-5669EF963478}" srcOrd="0" destOrd="0" presId="urn:microsoft.com/office/officeart/2005/8/layout/default"/>
    <dgm:cxn modelId="{C11D3095-7E1C-495D-B251-AB87D1170583}" type="presParOf" srcId="{1CDC48B7-AB74-45E3-9124-139815C9E23A}" destId="{DE323AC6-1F29-4A5A-BDB7-9F83CEA88663}" srcOrd="1" destOrd="0" presId="urn:microsoft.com/office/officeart/2005/8/layout/default"/>
    <dgm:cxn modelId="{E4CF74FE-11CB-4260-AE15-ECE5091064A8}" type="presParOf" srcId="{1CDC48B7-AB74-45E3-9124-139815C9E23A}" destId="{A7AD386C-C0C3-4408-9C90-8DDA41FDE1DF}" srcOrd="2" destOrd="0" presId="urn:microsoft.com/office/officeart/2005/8/layout/default"/>
    <dgm:cxn modelId="{E3E9CD1B-BBAC-4262-98A7-6DBC14E8A5C4}" type="presParOf" srcId="{1CDC48B7-AB74-45E3-9124-139815C9E23A}" destId="{F6452367-81EF-4600-A9E5-C0362C0873B3}" srcOrd="3" destOrd="0" presId="urn:microsoft.com/office/officeart/2005/8/layout/default"/>
    <dgm:cxn modelId="{0A2FDB99-37A5-4334-9B3D-5A31E5094964}" type="presParOf" srcId="{1CDC48B7-AB74-45E3-9124-139815C9E23A}" destId="{F8835632-57A2-4906-B299-9D098F728B35}" srcOrd="4" destOrd="0" presId="urn:microsoft.com/office/officeart/2005/8/layout/default"/>
    <dgm:cxn modelId="{960CF1F5-CAF3-4CB0-8137-88FDE5848B45}" type="presParOf" srcId="{1CDC48B7-AB74-45E3-9124-139815C9E23A}" destId="{9256B854-3A35-47F9-B211-AB9C0469A57F}" srcOrd="5" destOrd="0" presId="urn:microsoft.com/office/officeart/2005/8/layout/default"/>
    <dgm:cxn modelId="{A7FD2A8E-6201-4D60-98D7-06C0D5C8F06D}" type="presParOf" srcId="{1CDC48B7-AB74-45E3-9124-139815C9E23A}" destId="{7CF5C034-5790-4662-A638-A16DE6AC780B}" srcOrd="6" destOrd="0" presId="urn:microsoft.com/office/officeart/2005/8/layout/default"/>
    <dgm:cxn modelId="{5E0D7CEF-968C-4F81-8BAE-5338628A2C0C}" type="presParOf" srcId="{1CDC48B7-AB74-45E3-9124-139815C9E23A}" destId="{B4527890-E144-4147-9A56-8B7BA3DBD55C}" srcOrd="7" destOrd="0" presId="urn:microsoft.com/office/officeart/2005/8/layout/default"/>
    <dgm:cxn modelId="{D6404113-C715-4440-8989-042C302142B4}" type="presParOf" srcId="{1CDC48B7-AB74-45E3-9124-139815C9E23A}" destId="{0E5ABE0F-F0BE-4695-B6C3-C07E4F6F6A6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5F8E7BE-A54D-4CBC-8AF0-DD0D4C3D3335}" type="doc">
      <dgm:prSet loTypeId="urn:microsoft.com/office/officeart/2005/8/layout/hChevron3" loCatId="process" qsTypeId="urn:microsoft.com/office/officeart/2005/8/quickstyle/simple1" qsCatId="simple" csTypeId="urn:microsoft.com/office/officeart/2005/8/colors/colorful1" csCatId="colorful" phldr="1"/>
      <dgm:spPr/>
      <dgm:t>
        <a:bodyPr/>
        <a:lstStyle/>
        <a:p>
          <a:endParaRPr lang="en-US"/>
        </a:p>
      </dgm:t>
    </dgm:pt>
    <dgm:pt modelId="{342FE239-B625-4E45-810E-E00F0622ABBD}">
      <dgm:prSet/>
      <dgm:spPr/>
      <dgm:t>
        <a:bodyPr/>
        <a:lstStyle/>
        <a:p>
          <a:r>
            <a:rPr lang="en-US" b="1"/>
            <a:t>Provision</a:t>
          </a:r>
          <a:r>
            <a:rPr lang="en-US"/>
            <a:t> can be described as a present obligation which satisfies the rest of the definition of a liability, even if the amount of the obligation has to be estimated</a:t>
          </a:r>
        </a:p>
      </dgm:t>
    </dgm:pt>
    <dgm:pt modelId="{36531CBE-CC6C-4C91-9909-A080757335CC}" type="parTrans" cxnId="{1DF76160-709F-4777-B72F-C4A01F632EEF}">
      <dgm:prSet/>
      <dgm:spPr/>
      <dgm:t>
        <a:bodyPr/>
        <a:lstStyle/>
        <a:p>
          <a:endParaRPr lang="en-US"/>
        </a:p>
      </dgm:t>
    </dgm:pt>
    <dgm:pt modelId="{94B589D1-4670-4041-87C3-9C70CC5A2C21}" type="sibTrans" cxnId="{1DF76160-709F-4777-B72F-C4A01F632EEF}">
      <dgm:prSet/>
      <dgm:spPr/>
      <dgm:t>
        <a:bodyPr/>
        <a:lstStyle/>
        <a:p>
          <a:endParaRPr lang="en-US"/>
        </a:p>
      </dgm:t>
    </dgm:pt>
    <dgm:pt modelId="{38E64004-686C-43FB-8CC6-94E78BE94E29}">
      <dgm:prSet/>
      <dgm:spPr/>
      <dgm:t>
        <a:bodyPr/>
        <a:lstStyle/>
        <a:p>
          <a:r>
            <a:rPr lang="en-US"/>
            <a:t>Whole Call Provision</a:t>
          </a:r>
        </a:p>
      </dgm:t>
    </dgm:pt>
    <dgm:pt modelId="{01C65BD3-A4BC-4E9C-8A1D-AC040FA71112}" type="parTrans" cxnId="{B0AB9B5F-231F-4D3E-BE4A-ED0F00E48F38}">
      <dgm:prSet/>
      <dgm:spPr/>
      <dgm:t>
        <a:bodyPr/>
        <a:lstStyle/>
        <a:p>
          <a:endParaRPr lang="en-US"/>
        </a:p>
      </dgm:t>
    </dgm:pt>
    <dgm:pt modelId="{852CA4C4-F08B-48A2-A859-6A0CDD2C18E8}" type="sibTrans" cxnId="{B0AB9B5F-231F-4D3E-BE4A-ED0F00E48F38}">
      <dgm:prSet/>
      <dgm:spPr/>
      <dgm:t>
        <a:bodyPr/>
        <a:lstStyle/>
        <a:p>
          <a:endParaRPr lang="en-US"/>
        </a:p>
      </dgm:t>
    </dgm:pt>
    <dgm:pt modelId="{FD7557F9-E22C-4995-885B-A0ACB823CD60}">
      <dgm:prSet/>
      <dgm:spPr/>
      <dgm:t>
        <a:bodyPr/>
        <a:lstStyle/>
        <a:p>
          <a:pPr rtl="0"/>
          <a:r>
            <a:rPr lang="en-US"/>
            <a:t>A type of call provision on a bond allowing the borrower to pay off remaining debt early. The borrower has to make a lump sum payment derived from a formula based on the net present value (NPV) of future coupon payments that will not be paid because of the call.</a:t>
          </a:r>
        </a:p>
      </dgm:t>
    </dgm:pt>
    <dgm:pt modelId="{7C7A0BA6-42B4-42C2-BD3B-EBF3DEF31CB9}" type="parTrans" cxnId="{F872D1F8-7385-4322-94AD-554876EFB9BD}">
      <dgm:prSet/>
      <dgm:spPr/>
      <dgm:t>
        <a:bodyPr/>
        <a:lstStyle/>
        <a:p>
          <a:endParaRPr lang="en-US"/>
        </a:p>
      </dgm:t>
    </dgm:pt>
    <dgm:pt modelId="{9AE80E56-CE35-4707-8AD1-E124F25852C7}" type="sibTrans" cxnId="{F872D1F8-7385-4322-94AD-554876EFB9BD}">
      <dgm:prSet/>
      <dgm:spPr/>
      <dgm:t>
        <a:bodyPr/>
        <a:lstStyle/>
        <a:p>
          <a:endParaRPr lang="en-US"/>
        </a:p>
      </dgm:t>
    </dgm:pt>
    <dgm:pt modelId="{2B91F17E-910C-49F1-8D16-C0FE76EEBCF3}">
      <dgm:prSet/>
      <dgm:spPr/>
      <dgm:t>
        <a:bodyPr/>
        <a:lstStyle/>
        <a:p>
          <a:r>
            <a:rPr lang="en-US" b="1"/>
            <a:t>Provision</a:t>
          </a:r>
          <a:r>
            <a:rPr lang="en-US"/>
            <a:t> refers to actions taken to transfer risk i.e. providing for potential loss by taking out insurance. </a:t>
          </a:r>
          <a:r>
            <a:rPr lang="en-US" b="1"/>
            <a:t>Reserve</a:t>
          </a:r>
          <a:r>
            <a:rPr lang="en-US"/>
            <a:t> refers to actions taken to retain risk i.e. providing for potential risk by creating a contingency fund.</a:t>
          </a:r>
        </a:p>
      </dgm:t>
    </dgm:pt>
    <dgm:pt modelId="{FC71CEE0-5E70-4EFC-9E2A-F2A3EB44DFA2}" type="parTrans" cxnId="{5D691D59-6931-4E51-9599-B0385CCFF5DB}">
      <dgm:prSet/>
      <dgm:spPr/>
      <dgm:t>
        <a:bodyPr/>
        <a:lstStyle/>
        <a:p>
          <a:endParaRPr lang="en-US"/>
        </a:p>
      </dgm:t>
    </dgm:pt>
    <dgm:pt modelId="{0B995807-2DAF-42E4-97FC-4778F38AC924}" type="sibTrans" cxnId="{5D691D59-6931-4E51-9599-B0385CCFF5DB}">
      <dgm:prSet/>
      <dgm:spPr/>
      <dgm:t>
        <a:bodyPr/>
        <a:lstStyle/>
        <a:p>
          <a:endParaRPr lang="en-US"/>
        </a:p>
      </dgm:t>
    </dgm:pt>
    <dgm:pt modelId="{91034A48-57DE-4089-9077-BBF153084BA4}" type="pres">
      <dgm:prSet presAssocID="{C5F8E7BE-A54D-4CBC-8AF0-DD0D4C3D3335}" presName="Name0" presStyleCnt="0">
        <dgm:presLayoutVars>
          <dgm:dir/>
          <dgm:resizeHandles val="exact"/>
        </dgm:presLayoutVars>
      </dgm:prSet>
      <dgm:spPr/>
    </dgm:pt>
    <dgm:pt modelId="{53B37045-1402-4D75-A9B0-6ACEBBCC0A37}" type="pres">
      <dgm:prSet presAssocID="{342FE239-B625-4E45-810E-E00F0622ABBD}" presName="parAndChTx" presStyleLbl="node1" presStyleIdx="0" presStyleCnt="3">
        <dgm:presLayoutVars>
          <dgm:bulletEnabled val="1"/>
        </dgm:presLayoutVars>
      </dgm:prSet>
      <dgm:spPr/>
    </dgm:pt>
    <dgm:pt modelId="{E7FC4717-B3C0-48A0-AA98-FFA478176EB0}" type="pres">
      <dgm:prSet presAssocID="{94B589D1-4670-4041-87C3-9C70CC5A2C21}" presName="parAndChSpace" presStyleCnt="0"/>
      <dgm:spPr/>
    </dgm:pt>
    <dgm:pt modelId="{1CB0F448-11ED-4323-B731-70B19C168055}" type="pres">
      <dgm:prSet presAssocID="{38E64004-686C-43FB-8CC6-94E78BE94E29}" presName="parAndChTx" presStyleLbl="node1" presStyleIdx="1" presStyleCnt="3">
        <dgm:presLayoutVars>
          <dgm:bulletEnabled val="1"/>
        </dgm:presLayoutVars>
      </dgm:prSet>
      <dgm:spPr/>
    </dgm:pt>
    <dgm:pt modelId="{501EAC60-61CE-458A-BB5C-A5E442056654}" type="pres">
      <dgm:prSet presAssocID="{852CA4C4-F08B-48A2-A859-6A0CDD2C18E8}" presName="parAndChSpace" presStyleCnt="0"/>
      <dgm:spPr/>
    </dgm:pt>
    <dgm:pt modelId="{DCDB3F5E-5C1C-4FC6-9639-CB84B1E0CD7B}" type="pres">
      <dgm:prSet presAssocID="{2B91F17E-910C-49F1-8D16-C0FE76EEBCF3}" presName="parAndChTx" presStyleLbl="node1" presStyleIdx="2" presStyleCnt="3">
        <dgm:presLayoutVars>
          <dgm:bulletEnabled val="1"/>
        </dgm:presLayoutVars>
      </dgm:prSet>
      <dgm:spPr/>
    </dgm:pt>
  </dgm:ptLst>
  <dgm:cxnLst>
    <dgm:cxn modelId="{B0AB9B5F-231F-4D3E-BE4A-ED0F00E48F38}" srcId="{C5F8E7BE-A54D-4CBC-8AF0-DD0D4C3D3335}" destId="{38E64004-686C-43FB-8CC6-94E78BE94E29}" srcOrd="1" destOrd="0" parTransId="{01C65BD3-A4BC-4E9C-8A1D-AC040FA71112}" sibTransId="{852CA4C4-F08B-48A2-A859-6A0CDD2C18E8}"/>
    <dgm:cxn modelId="{1DF76160-709F-4777-B72F-C4A01F632EEF}" srcId="{C5F8E7BE-A54D-4CBC-8AF0-DD0D4C3D3335}" destId="{342FE239-B625-4E45-810E-E00F0622ABBD}" srcOrd="0" destOrd="0" parTransId="{36531CBE-CC6C-4C91-9909-A080757335CC}" sibTransId="{94B589D1-4670-4041-87C3-9C70CC5A2C21}"/>
    <dgm:cxn modelId="{D6A7AA54-413F-4A74-8013-3EF18AA9F0FC}" type="presOf" srcId="{342FE239-B625-4E45-810E-E00F0622ABBD}" destId="{53B37045-1402-4D75-A9B0-6ACEBBCC0A37}" srcOrd="0" destOrd="0" presId="urn:microsoft.com/office/officeart/2005/8/layout/hChevron3"/>
    <dgm:cxn modelId="{5D691D59-6931-4E51-9599-B0385CCFF5DB}" srcId="{C5F8E7BE-A54D-4CBC-8AF0-DD0D4C3D3335}" destId="{2B91F17E-910C-49F1-8D16-C0FE76EEBCF3}" srcOrd="2" destOrd="0" parTransId="{FC71CEE0-5E70-4EFC-9E2A-F2A3EB44DFA2}" sibTransId="{0B995807-2DAF-42E4-97FC-4778F38AC924}"/>
    <dgm:cxn modelId="{A9016AB3-0FB8-4B6A-85E2-21F776111839}" type="presOf" srcId="{38E64004-686C-43FB-8CC6-94E78BE94E29}" destId="{1CB0F448-11ED-4323-B731-70B19C168055}" srcOrd="0" destOrd="0" presId="urn:microsoft.com/office/officeart/2005/8/layout/hChevron3"/>
    <dgm:cxn modelId="{C06C8ED1-3F4E-42BE-A9E9-DEC46718CA96}" type="presOf" srcId="{2B91F17E-910C-49F1-8D16-C0FE76EEBCF3}" destId="{DCDB3F5E-5C1C-4FC6-9639-CB84B1E0CD7B}" srcOrd="0" destOrd="0" presId="urn:microsoft.com/office/officeart/2005/8/layout/hChevron3"/>
    <dgm:cxn modelId="{DBC250D8-D14A-4978-B7A6-73DFFBD94DBA}" type="presOf" srcId="{FD7557F9-E22C-4995-885B-A0ACB823CD60}" destId="{1CB0F448-11ED-4323-B731-70B19C168055}" srcOrd="0" destOrd="1" presId="urn:microsoft.com/office/officeart/2005/8/layout/hChevron3"/>
    <dgm:cxn modelId="{F872D1F8-7385-4322-94AD-554876EFB9BD}" srcId="{38E64004-686C-43FB-8CC6-94E78BE94E29}" destId="{FD7557F9-E22C-4995-885B-A0ACB823CD60}" srcOrd="0" destOrd="0" parTransId="{7C7A0BA6-42B4-42C2-BD3B-EBF3DEF31CB9}" sibTransId="{9AE80E56-CE35-4707-8AD1-E124F25852C7}"/>
    <dgm:cxn modelId="{56B14AFA-4506-4FCF-A925-A541752C9A40}" type="presOf" srcId="{C5F8E7BE-A54D-4CBC-8AF0-DD0D4C3D3335}" destId="{91034A48-57DE-4089-9077-BBF153084BA4}" srcOrd="0" destOrd="0" presId="urn:microsoft.com/office/officeart/2005/8/layout/hChevron3"/>
    <dgm:cxn modelId="{FEFE05C1-AE8F-4A20-8FB0-8C553815EAE6}" type="presParOf" srcId="{91034A48-57DE-4089-9077-BBF153084BA4}" destId="{53B37045-1402-4D75-A9B0-6ACEBBCC0A37}" srcOrd="0" destOrd="0" presId="urn:microsoft.com/office/officeart/2005/8/layout/hChevron3"/>
    <dgm:cxn modelId="{973164FA-6555-47F4-BD67-1737F42601B7}" type="presParOf" srcId="{91034A48-57DE-4089-9077-BBF153084BA4}" destId="{E7FC4717-B3C0-48A0-AA98-FFA478176EB0}" srcOrd="1" destOrd="0" presId="urn:microsoft.com/office/officeart/2005/8/layout/hChevron3"/>
    <dgm:cxn modelId="{1D3A37AC-426C-4457-B708-424846A3E53F}" type="presParOf" srcId="{91034A48-57DE-4089-9077-BBF153084BA4}" destId="{1CB0F448-11ED-4323-B731-70B19C168055}" srcOrd="2" destOrd="0" presId="urn:microsoft.com/office/officeart/2005/8/layout/hChevron3"/>
    <dgm:cxn modelId="{F5A19BB2-7BBB-4C85-A7D0-AFDABA302416}" type="presParOf" srcId="{91034A48-57DE-4089-9077-BBF153084BA4}" destId="{501EAC60-61CE-458A-BB5C-A5E442056654}" srcOrd="3" destOrd="0" presId="urn:microsoft.com/office/officeart/2005/8/layout/hChevron3"/>
    <dgm:cxn modelId="{270FFA40-6BAB-47E7-A8FB-D12C04E11293}" type="presParOf" srcId="{91034A48-57DE-4089-9077-BBF153084BA4}" destId="{DCDB3F5E-5C1C-4FC6-9639-CB84B1E0CD7B}"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6AC75-779D-4B68-ACC7-003FBC008681}">
      <dsp:nvSpPr>
        <dsp:cNvPr id="0" name=""/>
        <dsp:cNvSpPr/>
      </dsp:nvSpPr>
      <dsp:spPr>
        <a:xfrm>
          <a:off x="193" y="291980"/>
          <a:ext cx="2336229" cy="2803475"/>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768" tIns="0" rIns="230768" bIns="330200" numCol="1" spcCol="1270" anchor="t" anchorCtr="0">
          <a:noAutofit/>
        </a:bodyPr>
        <a:lstStyle/>
        <a:p>
          <a:pPr marL="0" lvl="0" indent="0" algn="l" defTabSz="800100">
            <a:lnSpc>
              <a:spcPct val="90000"/>
            </a:lnSpc>
            <a:spcBef>
              <a:spcPct val="0"/>
            </a:spcBef>
            <a:spcAft>
              <a:spcPct val="35000"/>
            </a:spcAft>
            <a:buNone/>
          </a:pPr>
          <a:r>
            <a:rPr lang="en-US" sz="1800" kern="1200"/>
            <a:t>Explain the concept of risk transfer as opposed to insurance</a:t>
          </a:r>
        </a:p>
      </dsp:txBody>
      <dsp:txXfrm>
        <a:off x="193" y="1413370"/>
        <a:ext cx="2336229" cy="1682085"/>
      </dsp:txXfrm>
    </dsp:sp>
    <dsp:sp modelId="{300E6A43-66D8-49F8-874F-3D0DAD29A413}">
      <dsp:nvSpPr>
        <dsp:cNvPr id="0" name=""/>
        <dsp:cNvSpPr/>
      </dsp:nvSpPr>
      <dsp:spPr>
        <a:xfrm>
          <a:off x="193" y="291980"/>
          <a:ext cx="2336229" cy="1121390"/>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30768" tIns="165100" rIns="230768" bIns="165100" numCol="1" spcCol="1270" anchor="ctr" anchorCtr="0">
          <a:noAutofit/>
        </a:bodyPr>
        <a:lstStyle/>
        <a:p>
          <a:pPr marL="0" lvl="0" indent="0" algn="l" defTabSz="2578100">
            <a:lnSpc>
              <a:spcPct val="90000"/>
            </a:lnSpc>
            <a:spcBef>
              <a:spcPct val="0"/>
            </a:spcBef>
            <a:spcAft>
              <a:spcPct val="35000"/>
            </a:spcAft>
            <a:buNone/>
          </a:pPr>
          <a:r>
            <a:rPr lang="en-US" sz="5800" kern="1200"/>
            <a:t>01</a:t>
          </a:r>
        </a:p>
      </dsp:txBody>
      <dsp:txXfrm>
        <a:off x="193" y="291980"/>
        <a:ext cx="2336229" cy="1121390"/>
      </dsp:txXfrm>
    </dsp:sp>
    <dsp:sp modelId="{DD367B48-0BA0-46A5-88FF-DA40D9DC37F2}">
      <dsp:nvSpPr>
        <dsp:cNvPr id="0" name=""/>
        <dsp:cNvSpPr/>
      </dsp:nvSpPr>
      <dsp:spPr>
        <a:xfrm>
          <a:off x="2523321" y="291980"/>
          <a:ext cx="2336229" cy="2803475"/>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768" tIns="0" rIns="230768" bIns="330200" numCol="1" spcCol="1270" anchor="t" anchorCtr="0">
          <a:noAutofit/>
        </a:bodyPr>
        <a:lstStyle/>
        <a:p>
          <a:pPr marL="0" lvl="0" indent="0" algn="l" defTabSz="800100">
            <a:lnSpc>
              <a:spcPct val="90000"/>
            </a:lnSpc>
            <a:spcBef>
              <a:spcPct val="0"/>
            </a:spcBef>
            <a:spcAft>
              <a:spcPct val="35000"/>
            </a:spcAft>
            <a:buNone/>
          </a:pPr>
          <a:r>
            <a:rPr lang="en-US" sz="1800" kern="1200"/>
            <a:t>Explain the limits of insurance and risk retention/risk transfer parameters. </a:t>
          </a:r>
        </a:p>
      </dsp:txBody>
      <dsp:txXfrm>
        <a:off x="2523321" y="1413370"/>
        <a:ext cx="2336229" cy="1682085"/>
      </dsp:txXfrm>
    </dsp:sp>
    <dsp:sp modelId="{E161486A-A88B-4D41-9917-BE2C40B1B3B2}">
      <dsp:nvSpPr>
        <dsp:cNvPr id="0" name=""/>
        <dsp:cNvSpPr/>
      </dsp:nvSpPr>
      <dsp:spPr>
        <a:xfrm>
          <a:off x="2523321" y="291980"/>
          <a:ext cx="2336229" cy="1121390"/>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30768" tIns="165100" rIns="230768" bIns="165100" numCol="1" spcCol="1270" anchor="ctr" anchorCtr="0">
          <a:noAutofit/>
        </a:bodyPr>
        <a:lstStyle/>
        <a:p>
          <a:pPr marL="0" lvl="0" indent="0" algn="l" defTabSz="2578100">
            <a:lnSpc>
              <a:spcPct val="90000"/>
            </a:lnSpc>
            <a:spcBef>
              <a:spcPct val="0"/>
            </a:spcBef>
            <a:spcAft>
              <a:spcPct val="35000"/>
            </a:spcAft>
            <a:buNone/>
          </a:pPr>
          <a:r>
            <a:rPr lang="en-US" sz="5800" kern="1200"/>
            <a:t>02</a:t>
          </a:r>
        </a:p>
      </dsp:txBody>
      <dsp:txXfrm>
        <a:off x="2523321" y="291980"/>
        <a:ext cx="2336229" cy="1121390"/>
      </dsp:txXfrm>
    </dsp:sp>
    <dsp:sp modelId="{7CC164F8-6DF2-437C-9A2A-963BFE14E8EB}">
      <dsp:nvSpPr>
        <dsp:cNvPr id="0" name=""/>
        <dsp:cNvSpPr/>
      </dsp:nvSpPr>
      <dsp:spPr>
        <a:xfrm>
          <a:off x="5046449" y="291980"/>
          <a:ext cx="2336229" cy="2803475"/>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768" tIns="0" rIns="230768" bIns="330200" numCol="1" spcCol="1270" anchor="t" anchorCtr="0">
          <a:noAutofit/>
        </a:bodyPr>
        <a:lstStyle/>
        <a:p>
          <a:pPr marL="0" lvl="0" indent="0" algn="l" defTabSz="800100">
            <a:lnSpc>
              <a:spcPct val="90000"/>
            </a:lnSpc>
            <a:spcBef>
              <a:spcPct val="0"/>
            </a:spcBef>
            <a:spcAft>
              <a:spcPct val="35000"/>
            </a:spcAft>
            <a:buNone/>
          </a:pPr>
          <a:r>
            <a:rPr lang="en-US" sz="1800" kern="1200"/>
            <a:t>Explain the different facilities involved in risk transfer</a:t>
          </a:r>
        </a:p>
      </dsp:txBody>
      <dsp:txXfrm>
        <a:off x="5046449" y="1413370"/>
        <a:ext cx="2336229" cy="1682085"/>
      </dsp:txXfrm>
    </dsp:sp>
    <dsp:sp modelId="{D5819D4E-F446-4CC2-8CD2-F452F6CA4A31}">
      <dsp:nvSpPr>
        <dsp:cNvPr id="0" name=""/>
        <dsp:cNvSpPr/>
      </dsp:nvSpPr>
      <dsp:spPr>
        <a:xfrm>
          <a:off x="5046449" y="291980"/>
          <a:ext cx="2336229" cy="1121390"/>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30768" tIns="165100" rIns="230768" bIns="165100" numCol="1" spcCol="1270" anchor="ctr" anchorCtr="0">
          <a:noAutofit/>
        </a:bodyPr>
        <a:lstStyle/>
        <a:p>
          <a:pPr marL="0" lvl="0" indent="0" algn="l" defTabSz="2578100">
            <a:lnSpc>
              <a:spcPct val="90000"/>
            </a:lnSpc>
            <a:spcBef>
              <a:spcPct val="0"/>
            </a:spcBef>
            <a:spcAft>
              <a:spcPct val="35000"/>
            </a:spcAft>
            <a:buNone/>
          </a:pPr>
          <a:r>
            <a:rPr lang="en-US" sz="5800" kern="1200"/>
            <a:t>03</a:t>
          </a:r>
        </a:p>
      </dsp:txBody>
      <dsp:txXfrm>
        <a:off x="5046449" y="291980"/>
        <a:ext cx="2336229" cy="1121390"/>
      </dsp:txXfrm>
    </dsp:sp>
    <dsp:sp modelId="{C00252B5-2E52-4E9B-A23D-2EAC001E7158}">
      <dsp:nvSpPr>
        <dsp:cNvPr id="0" name=""/>
        <dsp:cNvSpPr/>
      </dsp:nvSpPr>
      <dsp:spPr>
        <a:xfrm>
          <a:off x="7569577" y="291980"/>
          <a:ext cx="2336229" cy="2803475"/>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768" tIns="0" rIns="230768" bIns="330200" numCol="1" spcCol="1270" anchor="t" anchorCtr="0">
          <a:noAutofit/>
        </a:bodyPr>
        <a:lstStyle/>
        <a:p>
          <a:pPr marL="0" lvl="0" indent="0" algn="l" defTabSz="800100">
            <a:lnSpc>
              <a:spcPct val="90000"/>
            </a:lnSpc>
            <a:spcBef>
              <a:spcPct val="0"/>
            </a:spcBef>
            <a:spcAft>
              <a:spcPct val="35000"/>
            </a:spcAft>
            <a:buNone/>
          </a:pPr>
          <a:r>
            <a:rPr lang="en-US" sz="1800" kern="1200"/>
            <a:t>Propose an insurance solution to transfer risk in a business entity</a:t>
          </a:r>
        </a:p>
      </dsp:txBody>
      <dsp:txXfrm>
        <a:off x="7569577" y="1413370"/>
        <a:ext cx="2336229" cy="1682085"/>
      </dsp:txXfrm>
    </dsp:sp>
    <dsp:sp modelId="{055887B8-8C51-4721-9A02-FF054CF7B96D}">
      <dsp:nvSpPr>
        <dsp:cNvPr id="0" name=""/>
        <dsp:cNvSpPr/>
      </dsp:nvSpPr>
      <dsp:spPr>
        <a:xfrm>
          <a:off x="7569577" y="291980"/>
          <a:ext cx="2336229" cy="1121390"/>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30768" tIns="165100" rIns="230768" bIns="165100" numCol="1" spcCol="1270" anchor="ctr" anchorCtr="0">
          <a:noAutofit/>
        </a:bodyPr>
        <a:lstStyle/>
        <a:p>
          <a:pPr marL="0" lvl="0" indent="0" algn="l" defTabSz="2578100">
            <a:lnSpc>
              <a:spcPct val="90000"/>
            </a:lnSpc>
            <a:spcBef>
              <a:spcPct val="0"/>
            </a:spcBef>
            <a:spcAft>
              <a:spcPct val="35000"/>
            </a:spcAft>
            <a:buNone/>
          </a:pPr>
          <a:r>
            <a:rPr lang="en-US" sz="5800" kern="1200"/>
            <a:t>04</a:t>
          </a:r>
        </a:p>
      </dsp:txBody>
      <dsp:txXfrm>
        <a:off x="7569577" y="291980"/>
        <a:ext cx="2336229" cy="11213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A221F-735B-403E-A8B7-1D4556D78585}">
      <dsp:nvSpPr>
        <dsp:cNvPr id="0" name=""/>
        <dsp:cNvSpPr/>
      </dsp:nvSpPr>
      <dsp:spPr>
        <a:xfrm>
          <a:off x="1048966" y="1203819"/>
          <a:ext cx="1477241" cy="14772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0F15CE-EF5A-41C6-B040-42883447EA68}">
      <dsp:nvSpPr>
        <dsp:cNvPr id="0" name=""/>
        <dsp:cNvSpPr/>
      </dsp:nvSpPr>
      <dsp:spPr>
        <a:xfrm>
          <a:off x="146208" y="3068978"/>
          <a:ext cx="328275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Insurance - transfer to an insurer under an insurance contract</a:t>
          </a:r>
        </a:p>
      </dsp:txBody>
      <dsp:txXfrm>
        <a:off x="146208" y="3068978"/>
        <a:ext cx="3282759" cy="720000"/>
      </dsp:txXfrm>
    </dsp:sp>
    <dsp:sp modelId="{25265110-144B-4A80-85A4-45676738879E}">
      <dsp:nvSpPr>
        <dsp:cNvPr id="0" name=""/>
        <dsp:cNvSpPr/>
      </dsp:nvSpPr>
      <dsp:spPr>
        <a:xfrm>
          <a:off x="4906209" y="1203819"/>
          <a:ext cx="1477241" cy="14772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DE1310-CE4C-499B-9ADF-6750CAAB041D}">
      <dsp:nvSpPr>
        <dsp:cNvPr id="0" name=""/>
        <dsp:cNvSpPr/>
      </dsp:nvSpPr>
      <dsp:spPr>
        <a:xfrm>
          <a:off x="4003450" y="3068978"/>
          <a:ext cx="328275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Judicial - transfer to another party by virtue of a successful legal action </a:t>
          </a:r>
        </a:p>
      </dsp:txBody>
      <dsp:txXfrm>
        <a:off x="4003450" y="3068978"/>
        <a:ext cx="3282759" cy="720000"/>
      </dsp:txXfrm>
    </dsp:sp>
    <dsp:sp modelId="{EA914438-3D70-450D-A01B-9D019DE1E7EC}">
      <dsp:nvSpPr>
        <dsp:cNvPr id="0" name=""/>
        <dsp:cNvSpPr/>
      </dsp:nvSpPr>
      <dsp:spPr>
        <a:xfrm>
          <a:off x="8763451" y="1203819"/>
          <a:ext cx="1477241" cy="14772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0A564A-1390-44DD-81E5-EF91CACB6E29}">
      <dsp:nvSpPr>
        <dsp:cNvPr id="0" name=""/>
        <dsp:cNvSpPr/>
      </dsp:nvSpPr>
      <dsp:spPr>
        <a:xfrm>
          <a:off x="7860692" y="3068978"/>
          <a:ext cx="328275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Contractual - transfer to another party under contracts other than insurance e.g. indemnity</a:t>
          </a:r>
        </a:p>
      </dsp:txBody>
      <dsp:txXfrm>
        <a:off x="7860692" y="3068978"/>
        <a:ext cx="3282759"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D0316-21B4-4042-B9E8-60826E719918}">
      <dsp:nvSpPr>
        <dsp:cNvPr id="0" name=""/>
        <dsp:cNvSpPr/>
      </dsp:nvSpPr>
      <dsp:spPr>
        <a:xfrm>
          <a:off x="0" y="0"/>
          <a:ext cx="3095624" cy="3387436"/>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47" tIns="330200" rIns="241347" bIns="330200" numCol="1" spcCol="1270" anchor="t" anchorCtr="0">
          <a:noAutofit/>
        </a:bodyPr>
        <a:lstStyle/>
        <a:p>
          <a:pPr marL="0" lvl="0" indent="0" algn="l" defTabSz="889000">
            <a:lnSpc>
              <a:spcPct val="90000"/>
            </a:lnSpc>
            <a:spcBef>
              <a:spcPct val="0"/>
            </a:spcBef>
            <a:spcAft>
              <a:spcPct val="35000"/>
            </a:spcAft>
            <a:buNone/>
          </a:pPr>
          <a:r>
            <a:rPr lang="en-US" sz="2000" kern="1200"/>
            <a:t>Identifying and evaluating risks;</a:t>
          </a:r>
        </a:p>
      </dsp:txBody>
      <dsp:txXfrm>
        <a:off x="0" y="1287225"/>
        <a:ext cx="3095624" cy="2032461"/>
      </dsp:txXfrm>
    </dsp:sp>
    <dsp:sp modelId="{15D70EE0-51EB-4263-A822-C7C209F26F91}">
      <dsp:nvSpPr>
        <dsp:cNvPr id="0" name=""/>
        <dsp:cNvSpPr/>
      </dsp:nvSpPr>
      <dsp:spPr>
        <a:xfrm>
          <a:off x="1039697" y="338743"/>
          <a:ext cx="1016230" cy="1016230"/>
        </a:xfrm>
        <a:prstGeom prst="ellips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229" tIns="12700" rIns="79229"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88520" y="487566"/>
        <a:ext cx="718584" cy="718584"/>
      </dsp:txXfrm>
    </dsp:sp>
    <dsp:sp modelId="{05E55040-B7BE-42DA-A123-0BE73A9AA454}">
      <dsp:nvSpPr>
        <dsp:cNvPr id="0" name=""/>
        <dsp:cNvSpPr/>
      </dsp:nvSpPr>
      <dsp:spPr>
        <a:xfrm>
          <a:off x="0" y="3387364"/>
          <a:ext cx="3095624" cy="72"/>
        </a:xfrm>
        <a:prstGeom prst="rect">
          <a:avLst/>
        </a:prstGeom>
        <a:solidFill>
          <a:schemeClr val="accent5">
            <a:hueOff val="-135193"/>
            <a:satOff val="-3619"/>
            <a:lumOff val="-1255"/>
            <a:alphaOff val="0"/>
          </a:schemeClr>
        </a:solidFill>
        <a:ln w="19050" cap="rnd" cmpd="sng" algn="ctr">
          <a:solidFill>
            <a:schemeClr val="accent5">
              <a:hueOff val="-135193"/>
              <a:satOff val="-3619"/>
              <a:lumOff val="-12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940816-3F41-4308-B247-CA754AAC5254}">
      <dsp:nvSpPr>
        <dsp:cNvPr id="0" name=""/>
        <dsp:cNvSpPr/>
      </dsp:nvSpPr>
      <dsp:spPr>
        <a:xfrm>
          <a:off x="3405187" y="0"/>
          <a:ext cx="3095624" cy="3387436"/>
        </a:xfrm>
        <a:prstGeom prst="rect">
          <a:avLst/>
        </a:prstGeom>
        <a:solidFill>
          <a:schemeClr val="accent5">
            <a:tint val="40000"/>
            <a:alpha val="90000"/>
            <a:hueOff val="-341244"/>
            <a:satOff val="-11533"/>
            <a:lumOff val="-945"/>
            <a:alphaOff val="0"/>
          </a:schemeClr>
        </a:solidFill>
        <a:ln w="19050" cap="rnd" cmpd="sng" algn="ctr">
          <a:solidFill>
            <a:schemeClr val="accent5">
              <a:tint val="40000"/>
              <a:alpha val="90000"/>
              <a:hueOff val="-341244"/>
              <a:satOff val="-11533"/>
              <a:lumOff val="-9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47" tIns="330200" rIns="241347" bIns="330200" numCol="1" spcCol="1270" anchor="t" anchorCtr="0">
          <a:noAutofit/>
        </a:bodyPr>
        <a:lstStyle/>
        <a:p>
          <a:pPr marL="0" lvl="0" indent="0" algn="l" defTabSz="889000">
            <a:lnSpc>
              <a:spcPct val="90000"/>
            </a:lnSpc>
            <a:spcBef>
              <a:spcPct val="0"/>
            </a:spcBef>
            <a:spcAft>
              <a:spcPct val="35000"/>
            </a:spcAft>
            <a:buNone/>
          </a:pPr>
          <a:r>
            <a:rPr lang="en-US" sz="2000" kern="1200"/>
            <a:t>Avoiding or eliminating them where practical and;</a:t>
          </a:r>
        </a:p>
      </dsp:txBody>
      <dsp:txXfrm>
        <a:off x="3405187" y="1287225"/>
        <a:ext cx="3095624" cy="2032461"/>
      </dsp:txXfrm>
    </dsp:sp>
    <dsp:sp modelId="{F56D1430-A68A-4405-B9C4-F2533682968D}">
      <dsp:nvSpPr>
        <dsp:cNvPr id="0" name=""/>
        <dsp:cNvSpPr/>
      </dsp:nvSpPr>
      <dsp:spPr>
        <a:xfrm>
          <a:off x="4444884" y="338743"/>
          <a:ext cx="1016230" cy="1016230"/>
        </a:xfrm>
        <a:prstGeom prst="ellipse">
          <a:avLst/>
        </a:prstGeom>
        <a:solidFill>
          <a:schemeClr val="accent5">
            <a:hueOff val="-270386"/>
            <a:satOff val="-7238"/>
            <a:lumOff val="-2511"/>
            <a:alphaOff val="0"/>
          </a:schemeClr>
        </a:solidFill>
        <a:ln w="19050" cap="rnd" cmpd="sng" algn="ctr">
          <a:solidFill>
            <a:schemeClr val="accent5">
              <a:hueOff val="-270386"/>
              <a:satOff val="-7238"/>
              <a:lumOff val="-251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229" tIns="12700" rIns="79229"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593707" y="487566"/>
        <a:ext cx="718584" cy="718584"/>
      </dsp:txXfrm>
    </dsp:sp>
    <dsp:sp modelId="{A121A0D0-F03C-4877-AA74-0F5CE05C5400}">
      <dsp:nvSpPr>
        <dsp:cNvPr id="0" name=""/>
        <dsp:cNvSpPr/>
      </dsp:nvSpPr>
      <dsp:spPr>
        <a:xfrm>
          <a:off x="3405187" y="3387364"/>
          <a:ext cx="3095624" cy="72"/>
        </a:xfrm>
        <a:prstGeom prst="rect">
          <a:avLst/>
        </a:prstGeom>
        <a:solidFill>
          <a:schemeClr val="accent5">
            <a:hueOff val="-405579"/>
            <a:satOff val="-10857"/>
            <a:lumOff val="-3766"/>
            <a:alphaOff val="0"/>
          </a:schemeClr>
        </a:solidFill>
        <a:ln w="19050" cap="rnd" cmpd="sng" algn="ctr">
          <a:solidFill>
            <a:schemeClr val="accent5">
              <a:hueOff val="-405579"/>
              <a:satOff val="-10857"/>
              <a:lumOff val="-376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1B6408-3219-470C-88DB-AA8B2D536EB6}">
      <dsp:nvSpPr>
        <dsp:cNvPr id="0" name=""/>
        <dsp:cNvSpPr/>
      </dsp:nvSpPr>
      <dsp:spPr>
        <a:xfrm>
          <a:off x="6810374" y="0"/>
          <a:ext cx="3095624" cy="3387436"/>
        </a:xfrm>
        <a:prstGeom prst="rect">
          <a:avLst/>
        </a:prstGeom>
        <a:solidFill>
          <a:schemeClr val="accent5">
            <a:tint val="40000"/>
            <a:alpha val="90000"/>
            <a:hueOff val="-682488"/>
            <a:satOff val="-23066"/>
            <a:lumOff val="-1891"/>
            <a:alphaOff val="0"/>
          </a:schemeClr>
        </a:solidFill>
        <a:ln w="19050" cap="rnd" cmpd="sng" algn="ctr">
          <a:solidFill>
            <a:schemeClr val="accent5">
              <a:tint val="40000"/>
              <a:alpha val="90000"/>
              <a:hueOff val="-682488"/>
              <a:satOff val="-23066"/>
              <a:lumOff val="-18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47" tIns="330200" rIns="241347" bIns="330200" numCol="1" spcCol="1270" anchor="t" anchorCtr="0">
          <a:noAutofit/>
        </a:bodyPr>
        <a:lstStyle/>
        <a:p>
          <a:pPr marL="0" lvl="0" indent="0" algn="l" defTabSz="889000">
            <a:lnSpc>
              <a:spcPct val="90000"/>
            </a:lnSpc>
            <a:spcBef>
              <a:spcPct val="0"/>
            </a:spcBef>
            <a:spcAft>
              <a:spcPct val="35000"/>
            </a:spcAft>
            <a:buNone/>
          </a:pPr>
          <a:r>
            <a:rPr lang="en-US" sz="2000" kern="1200"/>
            <a:t>Minimizing, controlling or contractually transferring them when possible.</a:t>
          </a:r>
        </a:p>
      </dsp:txBody>
      <dsp:txXfrm>
        <a:off x="6810374" y="1287225"/>
        <a:ext cx="3095624" cy="2032461"/>
      </dsp:txXfrm>
    </dsp:sp>
    <dsp:sp modelId="{6E14DBCD-C802-42F8-B3F3-2022C34C59F0}">
      <dsp:nvSpPr>
        <dsp:cNvPr id="0" name=""/>
        <dsp:cNvSpPr/>
      </dsp:nvSpPr>
      <dsp:spPr>
        <a:xfrm>
          <a:off x="7850072" y="338743"/>
          <a:ext cx="1016230" cy="1016230"/>
        </a:xfrm>
        <a:prstGeom prst="ellipse">
          <a:avLst/>
        </a:prstGeom>
        <a:solidFill>
          <a:schemeClr val="accent5">
            <a:hueOff val="-540772"/>
            <a:satOff val="-14476"/>
            <a:lumOff val="-5022"/>
            <a:alphaOff val="0"/>
          </a:schemeClr>
        </a:solidFill>
        <a:ln w="19050" cap="rnd" cmpd="sng" algn="ctr">
          <a:solidFill>
            <a:schemeClr val="accent5">
              <a:hueOff val="-540772"/>
              <a:satOff val="-14476"/>
              <a:lumOff val="-502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229" tIns="12700" rIns="79229"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7998895" y="487566"/>
        <a:ext cx="718584" cy="718584"/>
      </dsp:txXfrm>
    </dsp:sp>
    <dsp:sp modelId="{45B5D7F8-582C-49B0-AA85-1AB239396F5D}">
      <dsp:nvSpPr>
        <dsp:cNvPr id="0" name=""/>
        <dsp:cNvSpPr/>
      </dsp:nvSpPr>
      <dsp:spPr>
        <a:xfrm>
          <a:off x="6810374" y="3387364"/>
          <a:ext cx="3095624" cy="72"/>
        </a:xfrm>
        <a:prstGeom prst="rect">
          <a:avLst/>
        </a:prstGeom>
        <a:solidFill>
          <a:schemeClr val="accent5">
            <a:hueOff val="-675965"/>
            <a:satOff val="-18095"/>
            <a:lumOff val="-6277"/>
            <a:alphaOff val="0"/>
          </a:schemeClr>
        </a:solidFill>
        <a:ln w="19050" cap="rnd" cmpd="sng" algn="ctr">
          <a:solidFill>
            <a:schemeClr val="accent5">
              <a:hueOff val="-675965"/>
              <a:satOff val="-18095"/>
              <a:lumOff val="-62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F4F1C-D9D2-494F-A1C7-8336818E2228}">
      <dsp:nvSpPr>
        <dsp:cNvPr id="0" name=""/>
        <dsp:cNvSpPr/>
      </dsp:nvSpPr>
      <dsp:spPr>
        <a:xfrm>
          <a:off x="2234294" y="2882"/>
          <a:ext cx="3573865" cy="1786932"/>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When practical, retain risk that can be self-insured from current funds without seriously affecting the financial condition of the organization. </a:t>
          </a:r>
        </a:p>
      </dsp:txBody>
      <dsp:txXfrm>
        <a:off x="2286631" y="55219"/>
        <a:ext cx="3469191" cy="1682258"/>
      </dsp:txXfrm>
    </dsp:sp>
    <dsp:sp modelId="{BD6C5706-BA51-46FA-9D41-0EA82EA685E4}">
      <dsp:nvSpPr>
        <dsp:cNvPr id="0" name=""/>
        <dsp:cNvSpPr/>
      </dsp:nvSpPr>
      <dsp:spPr>
        <a:xfrm>
          <a:off x="2234294" y="2057855"/>
          <a:ext cx="3573865" cy="1786932"/>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Purchase insurance coverage when:</a:t>
          </a:r>
        </a:p>
      </dsp:txBody>
      <dsp:txXfrm>
        <a:off x="2286631" y="2110192"/>
        <a:ext cx="3469191" cy="1682258"/>
      </dsp:txXfrm>
    </dsp:sp>
    <dsp:sp modelId="{2F59E579-7F68-4842-9C68-A0148EC5EEC8}">
      <dsp:nvSpPr>
        <dsp:cNvPr id="0" name=""/>
        <dsp:cNvSpPr/>
      </dsp:nvSpPr>
      <dsp:spPr>
        <a:xfrm rot="18289469">
          <a:off x="5271283" y="1896588"/>
          <a:ext cx="2503301" cy="54492"/>
        </a:xfrm>
        <a:custGeom>
          <a:avLst/>
          <a:gdLst/>
          <a:ahLst/>
          <a:cxnLst/>
          <a:rect l="0" t="0" r="0" b="0"/>
          <a:pathLst>
            <a:path>
              <a:moveTo>
                <a:pt x="0" y="27246"/>
              </a:moveTo>
              <a:lnTo>
                <a:pt x="2503301" y="27246"/>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6460351" y="1861252"/>
        <a:ext cx="125165" cy="125165"/>
      </dsp:txXfrm>
    </dsp:sp>
    <dsp:sp modelId="{7694F384-4FFD-4199-81E7-D843266DA4FE}">
      <dsp:nvSpPr>
        <dsp:cNvPr id="0" name=""/>
        <dsp:cNvSpPr/>
      </dsp:nvSpPr>
      <dsp:spPr>
        <a:xfrm>
          <a:off x="7237707" y="2882"/>
          <a:ext cx="3573865" cy="1786932"/>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the risk is catastrophic in nature or beyond the capacity of the organization to absorb from current funds and when the purchase of insurance is permitted by law for a state agency; or</a:t>
          </a:r>
        </a:p>
      </dsp:txBody>
      <dsp:txXfrm>
        <a:off x="7290044" y="55219"/>
        <a:ext cx="3469191" cy="1682258"/>
      </dsp:txXfrm>
    </dsp:sp>
    <dsp:sp modelId="{B617D575-1EE8-493A-A97B-E38F4DC8C478}">
      <dsp:nvSpPr>
        <dsp:cNvPr id="0" name=""/>
        <dsp:cNvSpPr/>
      </dsp:nvSpPr>
      <dsp:spPr>
        <a:xfrm>
          <a:off x="5808160" y="2924075"/>
          <a:ext cx="1429546" cy="54492"/>
        </a:xfrm>
        <a:custGeom>
          <a:avLst/>
          <a:gdLst/>
          <a:ahLst/>
          <a:cxnLst/>
          <a:rect l="0" t="0" r="0" b="0"/>
          <a:pathLst>
            <a:path>
              <a:moveTo>
                <a:pt x="0" y="27246"/>
              </a:moveTo>
              <a:lnTo>
                <a:pt x="1429546" y="27246"/>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87195" y="2915582"/>
        <a:ext cx="71477" cy="71477"/>
      </dsp:txXfrm>
    </dsp:sp>
    <dsp:sp modelId="{78BCEF9E-50B7-4E7B-9A63-BEB51453D7B3}">
      <dsp:nvSpPr>
        <dsp:cNvPr id="0" name=""/>
        <dsp:cNvSpPr/>
      </dsp:nvSpPr>
      <dsp:spPr>
        <a:xfrm>
          <a:off x="7237707" y="2057855"/>
          <a:ext cx="3573865" cy="1786932"/>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The expenditure for premiums is justified by services incidental to the insurance contract, or other expected benefits; or </a:t>
          </a:r>
        </a:p>
      </dsp:txBody>
      <dsp:txXfrm>
        <a:off x="7290044" y="2110192"/>
        <a:ext cx="3469191" cy="1682258"/>
      </dsp:txXfrm>
    </dsp:sp>
    <dsp:sp modelId="{0C9473EE-FDF5-4105-AC4D-DD3BC5DF3BEF}">
      <dsp:nvSpPr>
        <dsp:cNvPr id="0" name=""/>
        <dsp:cNvSpPr/>
      </dsp:nvSpPr>
      <dsp:spPr>
        <a:xfrm rot="3310531">
          <a:off x="5271283" y="3951561"/>
          <a:ext cx="2503301" cy="54492"/>
        </a:xfrm>
        <a:custGeom>
          <a:avLst/>
          <a:gdLst/>
          <a:ahLst/>
          <a:cxnLst/>
          <a:rect l="0" t="0" r="0" b="0"/>
          <a:pathLst>
            <a:path>
              <a:moveTo>
                <a:pt x="0" y="27246"/>
              </a:moveTo>
              <a:lnTo>
                <a:pt x="2503301" y="27246"/>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6460351" y="3916225"/>
        <a:ext cx="125165" cy="125165"/>
      </dsp:txXfrm>
    </dsp:sp>
    <dsp:sp modelId="{1B7169B2-9FC9-4091-9A76-D43F64180609}">
      <dsp:nvSpPr>
        <dsp:cNvPr id="0" name=""/>
        <dsp:cNvSpPr/>
      </dsp:nvSpPr>
      <dsp:spPr>
        <a:xfrm>
          <a:off x="7237707" y="4112827"/>
          <a:ext cx="3573865" cy="1786932"/>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Required by law or contract.</a:t>
          </a:r>
        </a:p>
      </dsp:txBody>
      <dsp:txXfrm>
        <a:off x="7290044" y="4165164"/>
        <a:ext cx="3469191" cy="16822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B9796-84CF-46BA-A39A-86DDD1AC4732}">
      <dsp:nvSpPr>
        <dsp:cNvPr id="0" name=""/>
        <dsp:cNvSpPr/>
      </dsp:nvSpPr>
      <dsp:spPr>
        <a:xfrm>
          <a:off x="0" y="417972"/>
          <a:ext cx="6046132" cy="185328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 transfer of responsibility to pay for losses may be undertaken either by insurance or via special clauses placed in contracts of sale, purchase, employment, rent, etc.</a:t>
          </a:r>
        </a:p>
      </dsp:txBody>
      <dsp:txXfrm>
        <a:off x="90470" y="508442"/>
        <a:ext cx="5865192" cy="1672340"/>
      </dsp:txXfrm>
    </dsp:sp>
    <dsp:sp modelId="{75F96C37-346A-422C-892F-65EBCDAA92AB}">
      <dsp:nvSpPr>
        <dsp:cNvPr id="0" name=""/>
        <dsp:cNvSpPr/>
      </dsp:nvSpPr>
      <dsp:spPr>
        <a:xfrm>
          <a:off x="0" y="2334613"/>
          <a:ext cx="6046132" cy="1853280"/>
        </a:xfrm>
        <a:prstGeom prst="roundRect">
          <a:avLst/>
        </a:prstGeom>
        <a:gradFill rotWithShape="0">
          <a:gsLst>
            <a:gs pos="0">
              <a:schemeClr val="accent2">
                <a:hueOff val="-490875"/>
                <a:satOff val="38812"/>
                <a:lumOff val="-784"/>
                <a:alphaOff val="0"/>
                <a:tint val="96000"/>
                <a:lumMod val="104000"/>
              </a:schemeClr>
            </a:gs>
            <a:gs pos="100000">
              <a:schemeClr val="accent2">
                <a:hueOff val="-490875"/>
                <a:satOff val="38812"/>
                <a:lumOff val="-784"/>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Clauses excluding one party to the contract from responsibility for any losses arising in connection with that contract, no matter how caused, are known as exclusion or </a:t>
          </a:r>
          <a:r>
            <a:rPr lang="en-US" sz="2200" b="1" kern="1200"/>
            <a:t>indemnity clauses</a:t>
          </a:r>
          <a:endParaRPr lang="en-US" sz="2200" kern="1200"/>
        </a:p>
      </dsp:txBody>
      <dsp:txXfrm>
        <a:off x="90470" y="2425083"/>
        <a:ext cx="5865192" cy="16723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970BB-CE42-44E7-8D63-5669EF963478}">
      <dsp:nvSpPr>
        <dsp:cNvPr id="0" name=""/>
        <dsp:cNvSpPr/>
      </dsp:nvSpPr>
      <dsp:spPr>
        <a:xfrm>
          <a:off x="789384" y="2249"/>
          <a:ext cx="2602259" cy="156135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	by charging to current operating costs, i.e., by paying losses out of net profit</a:t>
          </a:r>
        </a:p>
      </dsp:txBody>
      <dsp:txXfrm>
        <a:off x="789384" y="2249"/>
        <a:ext cx="2602259" cy="1561355"/>
      </dsp:txXfrm>
    </dsp:sp>
    <dsp:sp modelId="{A7AD386C-C0C3-4408-9C90-8DDA41FDE1DF}">
      <dsp:nvSpPr>
        <dsp:cNvPr id="0" name=""/>
        <dsp:cNvSpPr/>
      </dsp:nvSpPr>
      <dsp:spPr>
        <a:xfrm>
          <a:off x="3651870" y="2249"/>
          <a:ext cx="2602259" cy="1561355"/>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	by selling other assets to replace other assets that are lost</a:t>
          </a:r>
        </a:p>
      </dsp:txBody>
      <dsp:txXfrm>
        <a:off x="3651870" y="2249"/>
        <a:ext cx="2602259" cy="1561355"/>
      </dsp:txXfrm>
    </dsp:sp>
    <dsp:sp modelId="{F8835632-57A2-4906-B299-9D098F728B35}">
      <dsp:nvSpPr>
        <dsp:cNvPr id="0" name=""/>
        <dsp:cNvSpPr/>
      </dsp:nvSpPr>
      <dsp:spPr>
        <a:xfrm>
          <a:off x="6514355" y="2249"/>
          <a:ext cx="2602259" cy="1561355"/>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	by building up a fund or pool of near-cash assets, known as a contingency</a:t>
          </a:r>
        </a:p>
      </dsp:txBody>
      <dsp:txXfrm>
        <a:off x="6514355" y="2249"/>
        <a:ext cx="2602259" cy="1561355"/>
      </dsp:txXfrm>
    </dsp:sp>
    <dsp:sp modelId="{7CF5C034-5790-4662-A638-A16DE6AC780B}">
      <dsp:nvSpPr>
        <dsp:cNvPr id="0" name=""/>
        <dsp:cNvSpPr/>
      </dsp:nvSpPr>
      <dsp:spPr>
        <a:xfrm>
          <a:off x="2220627" y="1823830"/>
          <a:ext cx="2602259" cy="1561355"/>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	by arranging loan facilities to be taken up in the event of loss</a:t>
          </a:r>
        </a:p>
      </dsp:txBody>
      <dsp:txXfrm>
        <a:off x="2220627" y="1823830"/>
        <a:ext cx="2602259" cy="1561355"/>
      </dsp:txXfrm>
    </dsp:sp>
    <dsp:sp modelId="{0E5ABE0F-F0BE-4695-B6C3-C07E4F6F6A6B}">
      <dsp:nvSpPr>
        <dsp:cNvPr id="0" name=""/>
        <dsp:cNvSpPr/>
      </dsp:nvSpPr>
      <dsp:spPr>
        <a:xfrm>
          <a:off x="5083112" y="1823830"/>
          <a:ext cx="2602259" cy="1561355"/>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	by forming a captive insurance company, specifically to cover its parents‘ insurance</a:t>
          </a:r>
        </a:p>
      </dsp:txBody>
      <dsp:txXfrm>
        <a:off x="5083112" y="1823830"/>
        <a:ext cx="2602259" cy="15613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37045-1402-4D75-A9B0-6ACEBBCC0A37}">
      <dsp:nvSpPr>
        <dsp:cNvPr id="0" name=""/>
        <dsp:cNvSpPr/>
      </dsp:nvSpPr>
      <dsp:spPr>
        <a:xfrm>
          <a:off x="4353" y="171057"/>
          <a:ext cx="3806651" cy="3045321"/>
        </a:xfrm>
        <a:prstGeom prst="homePlate">
          <a:avLst>
            <a:gd name="adj" fmla="val 25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290" tIns="40640" rIns="537161" bIns="40640" numCol="1" spcCol="1270" anchor="ctr" anchorCtr="0">
          <a:noAutofit/>
        </a:bodyPr>
        <a:lstStyle/>
        <a:p>
          <a:pPr marL="0" lvl="0" indent="0" algn="ctr" defTabSz="711200">
            <a:lnSpc>
              <a:spcPct val="90000"/>
            </a:lnSpc>
            <a:spcBef>
              <a:spcPct val="0"/>
            </a:spcBef>
            <a:spcAft>
              <a:spcPct val="35000"/>
            </a:spcAft>
            <a:buNone/>
          </a:pPr>
          <a:r>
            <a:rPr lang="en-US" sz="1600" b="1" kern="1200"/>
            <a:t>Provision</a:t>
          </a:r>
          <a:r>
            <a:rPr lang="en-US" sz="1600" kern="1200"/>
            <a:t> can be described as a present obligation which satisfies the rest of the definition of a liability, even if the amount of the obligation has to be estimated</a:t>
          </a:r>
        </a:p>
      </dsp:txBody>
      <dsp:txXfrm>
        <a:off x="4353" y="171057"/>
        <a:ext cx="3425986" cy="3045321"/>
      </dsp:txXfrm>
    </dsp:sp>
    <dsp:sp modelId="{1CB0F448-11ED-4323-B731-70B19C168055}">
      <dsp:nvSpPr>
        <dsp:cNvPr id="0" name=""/>
        <dsp:cNvSpPr/>
      </dsp:nvSpPr>
      <dsp:spPr>
        <a:xfrm>
          <a:off x="3049674" y="171057"/>
          <a:ext cx="3806651" cy="3045321"/>
        </a:xfrm>
        <a:prstGeom prst="chevron">
          <a:avLst>
            <a:gd name="adj" fmla="val 25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290" tIns="40640" rIns="134290" bIns="40640" numCol="1" spcCol="1270" anchor="t" anchorCtr="0">
          <a:noAutofit/>
        </a:bodyPr>
        <a:lstStyle/>
        <a:p>
          <a:pPr marL="0" lvl="0" indent="0" algn="l" defTabSz="711200">
            <a:lnSpc>
              <a:spcPct val="90000"/>
            </a:lnSpc>
            <a:spcBef>
              <a:spcPct val="0"/>
            </a:spcBef>
            <a:spcAft>
              <a:spcPct val="35000"/>
            </a:spcAft>
            <a:buNone/>
          </a:pPr>
          <a:r>
            <a:rPr lang="en-US" sz="1600" kern="1200"/>
            <a:t>Whole Call Provision</a:t>
          </a:r>
        </a:p>
        <a:p>
          <a:pPr marL="114300" lvl="1" indent="-114300" algn="l" defTabSz="533400" rtl="0">
            <a:lnSpc>
              <a:spcPct val="90000"/>
            </a:lnSpc>
            <a:spcBef>
              <a:spcPct val="0"/>
            </a:spcBef>
            <a:spcAft>
              <a:spcPct val="15000"/>
            </a:spcAft>
            <a:buChar char="•"/>
          </a:pPr>
          <a:r>
            <a:rPr lang="en-US" sz="1200" kern="1200"/>
            <a:t>A type of call provision on a bond allowing the borrower to pay off remaining debt early. The borrower has to make a lump sum payment derived from a formula based on the net present value (NPV) of future coupon payments that will not be paid because of the call.</a:t>
          </a:r>
        </a:p>
      </dsp:txBody>
      <dsp:txXfrm>
        <a:off x="3811004" y="171057"/>
        <a:ext cx="2283991" cy="3045321"/>
      </dsp:txXfrm>
    </dsp:sp>
    <dsp:sp modelId="{DCDB3F5E-5C1C-4FC6-9639-CB84B1E0CD7B}">
      <dsp:nvSpPr>
        <dsp:cNvPr id="0" name=""/>
        <dsp:cNvSpPr/>
      </dsp:nvSpPr>
      <dsp:spPr>
        <a:xfrm>
          <a:off x="6094995" y="171057"/>
          <a:ext cx="3806651" cy="3045321"/>
        </a:xfrm>
        <a:prstGeom prst="chevron">
          <a:avLst>
            <a:gd name="adj" fmla="val 25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290" tIns="40640" rIns="134290" bIns="40640" numCol="1" spcCol="1270" anchor="ctr" anchorCtr="0">
          <a:noAutofit/>
        </a:bodyPr>
        <a:lstStyle/>
        <a:p>
          <a:pPr marL="0" lvl="0" indent="0" algn="ctr" defTabSz="711200">
            <a:lnSpc>
              <a:spcPct val="90000"/>
            </a:lnSpc>
            <a:spcBef>
              <a:spcPct val="0"/>
            </a:spcBef>
            <a:spcAft>
              <a:spcPct val="35000"/>
            </a:spcAft>
            <a:buNone/>
          </a:pPr>
          <a:r>
            <a:rPr lang="en-US" sz="1600" b="1" kern="1200"/>
            <a:t>Provision</a:t>
          </a:r>
          <a:r>
            <a:rPr lang="en-US" sz="1600" kern="1200"/>
            <a:t> refers to actions taken to transfer risk i.e. providing for potential loss by taking out insurance. </a:t>
          </a:r>
          <a:r>
            <a:rPr lang="en-US" sz="1600" b="1" kern="1200"/>
            <a:t>Reserve</a:t>
          </a:r>
          <a:r>
            <a:rPr lang="en-US" sz="1600" kern="1200"/>
            <a:t> refers to actions taken to retain risk i.e. providing for potential risk by creating a contingency fund.</a:t>
          </a:r>
        </a:p>
      </dsp:txBody>
      <dsp:txXfrm>
        <a:off x="6856325" y="171057"/>
        <a:ext cx="2283991" cy="3045321"/>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42460D-6857-47D8-AA25-0EAA2C1E6606}" type="datetimeFigureOut">
              <a:rPr lang="en-US" smtClean="0"/>
              <a:t>4/21/2021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4E26FD-FBB9-41A6-93FF-9050ECB25384}" type="slidenum">
              <a:rPr lang="en-US" smtClean="0"/>
              <a:t>‹#›</a:t>
            </a:fld>
            <a:endParaRPr lang="en-US"/>
          </a:p>
        </p:txBody>
      </p:sp>
    </p:spTree>
    <p:extLst>
      <p:ext uri="{BB962C8B-B14F-4D97-AF65-F5344CB8AC3E}">
        <p14:creationId xmlns:p14="http://schemas.microsoft.com/office/powerpoint/2010/main" val="727884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Aggregate annual - </a:t>
            </a:r>
            <a:r>
              <a:rPr lang="en-US" sz="1200" kern="1200" dirty="0">
                <a:solidFill>
                  <a:schemeClr val="tx1"/>
                </a:solidFill>
                <a:effectLst/>
                <a:latin typeface="+mn-lt"/>
                <a:ea typeface="+mn-ea"/>
                <a:cs typeface="+mn-cs"/>
              </a:rPr>
              <a:t>Most current approaches seek to estimate loss frequency and loss severity to arrive at an aggregate loss distribution. Institutions then use the aggregate loss distribution to determine the appropriate amount of capital to hold for a given soundness standard</a:t>
            </a:r>
            <a:endParaRPr lang="en-US" dirty="0"/>
          </a:p>
        </p:txBody>
      </p:sp>
      <p:sp>
        <p:nvSpPr>
          <p:cNvPr id="4" name="Slide Number Placeholder 3"/>
          <p:cNvSpPr>
            <a:spLocks noGrp="1"/>
          </p:cNvSpPr>
          <p:nvPr>
            <p:ph type="sldNum" sz="quarter" idx="10"/>
          </p:nvPr>
        </p:nvSpPr>
        <p:spPr/>
        <p:txBody>
          <a:bodyPr/>
          <a:lstStyle/>
          <a:p>
            <a:fld id="{1A4E26FD-FBB9-41A6-93FF-9050ECB25384}" type="slidenum">
              <a:rPr lang="en-US" smtClean="0"/>
              <a:t>12</a:t>
            </a:fld>
            <a:endParaRPr lang="en-US"/>
          </a:p>
        </p:txBody>
      </p:sp>
    </p:spTree>
    <p:extLst>
      <p:ext uri="{BB962C8B-B14F-4D97-AF65-F5344CB8AC3E}">
        <p14:creationId xmlns:p14="http://schemas.microsoft.com/office/powerpoint/2010/main" val="1451593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E26FD-FBB9-41A6-93FF-9050ECB25384}" type="slidenum">
              <a:rPr lang="en-US" smtClean="0"/>
              <a:t>13</a:t>
            </a:fld>
            <a:endParaRPr lang="en-US"/>
          </a:p>
        </p:txBody>
      </p:sp>
    </p:spTree>
    <p:extLst>
      <p:ext uri="{BB962C8B-B14F-4D97-AF65-F5344CB8AC3E}">
        <p14:creationId xmlns:p14="http://schemas.microsoft.com/office/powerpoint/2010/main" val="3160062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E26FD-FBB9-41A6-93FF-9050ECB25384}" type="slidenum">
              <a:rPr lang="en-US" smtClean="0"/>
              <a:t>15</a:t>
            </a:fld>
            <a:endParaRPr lang="en-US"/>
          </a:p>
        </p:txBody>
      </p:sp>
    </p:spTree>
    <p:extLst>
      <p:ext uri="{BB962C8B-B14F-4D97-AF65-F5344CB8AC3E}">
        <p14:creationId xmlns:p14="http://schemas.microsoft.com/office/powerpoint/2010/main" val="2877274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dirty="0"/>
              <a:t>Click to edit Master title style</a:t>
            </a:r>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00884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61090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dirty="0"/>
              <a:t>Click to edit Master title style</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76135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87459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dirty="0"/>
              <a:t>Click to edit Master title style</a:t>
            </a:r>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61019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dirty="0"/>
              <a:t>Click to edit Master title style</a:t>
            </a:r>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23034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76024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82917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38607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1166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dirty="0"/>
              <a:t>Click to edit Master title style</a:t>
            </a:r>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92070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4/21/2021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52455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4/21/2021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49837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4/21/2021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91315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04586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dirty="0"/>
              <a:t>Click to edit Master title style</a:t>
            </a:r>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73764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dirty="0"/>
              <a:t>Click to edit Master title style</a:t>
            </a:r>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4/21/2021</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06078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4/21/2021</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74673188"/>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jpeg"/><Relationship Id="rId7" Type="http://schemas.openxmlformats.org/officeDocument/2006/relationships/diagramColors" Target="../diagrams/colors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8D62164E-4528-40DB-BC26-D6DDE216A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rgbClr val="363D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9">
            <a:extLst>
              <a:ext uri="{FF2B5EF4-FFF2-40B4-BE49-F238E27FC236}">
                <a16:creationId xmlns:a16="http://schemas.microsoft.com/office/drawing/2014/main" id="{F30007FA-C6A2-43A0-8045-7016AEF81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322895"/>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6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1751012" y="865974"/>
            <a:ext cx="8676222" cy="3643822"/>
          </a:xfrm>
        </p:spPr>
        <p:txBody>
          <a:bodyPr anchor="ctr">
            <a:normAutofit/>
          </a:bodyPr>
          <a:lstStyle/>
          <a:p>
            <a:pPr>
              <a:lnSpc>
                <a:spcPct val="90000"/>
              </a:lnSpc>
            </a:pPr>
            <a:r>
              <a:rPr lang="en-US" sz="3600" b="1" dirty="0"/>
              <a:t>Demonstrate knowledge and understanding of the fundamental principles of risk finance in order to propose an insurance solution</a:t>
            </a:r>
            <a:br>
              <a:rPr lang="en-US" sz="3600" dirty="0"/>
            </a:br>
            <a:br>
              <a:rPr lang="en-US" sz="3600" b="1" dirty="0"/>
            </a:br>
            <a:endParaRPr lang="en-US" sz="3600"/>
          </a:p>
        </p:txBody>
      </p:sp>
      <p:sp>
        <p:nvSpPr>
          <p:cNvPr id="3" name="Subtitle 2"/>
          <p:cNvSpPr>
            <a:spLocks noGrp="1"/>
          </p:cNvSpPr>
          <p:nvPr>
            <p:ph type="subTitle" idx="1"/>
          </p:nvPr>
        </p:nvSpPr>
        <p:spPr>
          <a:xfrm>
            <a:off x="1751012" y="5542384"/>
            <a:ext cx="8676222" cy="628260"/>
          </a:xfrm>
        </p:spPr>
        <p:txBody>
          <a:bodyPr>
            <a:normAutofit/>
          </a:bodyPr>
          <a:lstStyle/>
          <a:p>
            <a:r>
              <a:rPr lang="en-US" sz="2800" b="1">
                <a:solidFill>
                  <a:srgbClr val="E6E6E6"/>
                </a:solidFill>
              </a:rPr>
              <a:t>UNIT STANDARD 242562</a:t>
            </a:r>
            <a:endParaRPr lang="en-US" sz="2800">
              <a:solidFill>
                <a:srgbClr val="E6E6E6"/>
              </a:solidFill>
            </a:endParaRPr>
          </a:p>
        </p:txBody>
      </p:sp>
      <p:pic>
        <p:nvPicPr>
          <p:cNvPr id="4" name="Picture 4" descr="Logo&#10;&#10;Description automatically generated">
            <a:extLst>
              <a:ext uri="{FF2B5EF4-FFF2-40B4-BE49-F238E27FC236}">
                <a16:creationId xmlns:a16="http://schemas.microsoft.com/office/drawing/2014/main" id="{455EBDA5-0869-4D27-9BB2-3C9E52C6818A}"/>
              </a:ext>
            </a:extLst>
          </p:cNvPr>
          <p:cNvPicPr>
            <a:picLocks noChangeAspect="1"/>
          </p:cNvPicPr>
          <p:nvPr/>
        </p:nvPicPr>
        <p:blipFill>
          <a:blip r:embed="rId3"/>
          <a:stretch>
            <a:fillRect/>
          </a:stretch>
        </p:blipFill>
        <p:spPr>
          <a:xfrm>
            <a:off x="5385758" y="3748133"/>
            <a:ext cx="1564257" cy="1187660"/>
          </a:xfrm>
          <a:prstGeom prst="rect">
            <a:avLst/>
          </a:prstGeom>
        </p:spPr>
      </p:pic>
    </p:spTree>
    <p:extLst>
      <p:ext uri="{BB962C8B-B14F-4D97-AF65-F5344CB8AC3E}">
        <p14:creationId xmlns:p14="http://schemas.microsoft.com/office/powerpoint/2010/main" val="409491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limits of insurance and risk retention/risk transfer parameters</a:t>
            </a:r>
            <a:br>
              <a:rPr lang="en-US" dirty="0"/>
            </a:br>
            <a:endParaRPr lang="en-US" dirty="0"/>
          </a:p>
        </p:txBody>
      </p:sp>
      <p:sp>
        <p:nvSpPr>
          <p:cNvPr id="3" name="Content Placeholder 2"/>
          <p:cNvSpPr>
            <a:spLocks noGrp="1"/>
          </p:cNvSpPr>
          <p:nvPr>
            <p:ph idx="1"/>
          </p:nvPr>
        </p:nvSpPr>
        <p:spPr>
          <a:xfrm>
            <a:off x="1141413" y="1157376"/>
            <a:ext cx="9905998" cy="3124201"/>
          </a:xfrm>
        </p:spPr>
        <p:txBody>
          <a:bodyPr>
            <a:normAutofit/>
          </a:bodyPr>
          <a:lstStyle/>
          <a:p>
            <a:pPr marL="0" lvl="0" indent="0">
              <a:buNone/>
            </a:pPr>
            <a:r>
              <a:rPr lang="en-US" sz="2800" dirty="0"/>
              <a:t>Aggregate annual losses using probability theory</a:t>
            </a:r>
          </a:p>
          <a:p>
            <a:pPr marL="0" indent="0">
              <a:buNone/>
            </a:pPr>
            <a:endParaRPr lang="en-US" sz="2800" dirty="0"/>
          </a:p>
        </p:txBody>
      </p:sp>
      <p:pic>
        <p:nvPicPr>
          <p:cNvPr id="2050" name="Picture 2" descr="Image result for spinning wheel"/>
          <p:cNvPicPr>
            <a:picLocks noChangeAspect="1" noChangeArrowheads="1"/>
          </p:cNvPicPr>
          <p:nvPr/>
        </p:nvPicPr>
        <p:blipFill rotWithShape="1">
          <a:blip r:embed="rId2">
            <a:extLst>
              <a:ext uri="{28A0092B-C50C-407E-A947-70E740481C1C}">
                <a14:useLocalDpi xmlns:a14="http://schemas.microsoft.com/office/drawing/2010/main" val="0"/>
              </a:ext>
            </a:extLst>
          </a:blip>
          <a:srcRect l="17289" t="2161" r="16644" b="10006"/>
          <a:stretch/>
        </p:blipFill>
        <p:spPr bwMode="auto">
          <a:xfrm>
            <a:off x="2799470" y="2890199"/>
            <a:ext cx="3742007" cy="35549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27742" y="4667652"/>
            <a:ext cx="1645920" cy="369332"/>
          </a:xfrm>
          <a:prstGeom prst="rect">
            <a:avLst/>
          </a:prstGeom>
          <a:noFill/>
        </p:spPr>
        <p:txBody>
          <a:bodyPr wrap="square" rtlCol="0">
            <a:spAutoFit/>
          </a:bodyPr>
          <a:lstStyle/>
          <a:p>
            <a:r>
              <a:rPr lang="en-US" dirty="0"/>
              <a:t>Example 1</a:t>
            </a:r>
          </a:p>
        </p:txBody>
      </p:sp>
      <p:pic>
        <p:nvPicPr>
          <p:cNvPr id="7" name="Picture 4" descr="Logo&#10;&#10;Description automatically generated">
            <a:extLst>
              <a:ext uri="{FF2B5EF4-FFF2-40B4-BE49-F238E27FC236}">
                <a16:creationId xmlns:a16="http://schemas.microsoft.com/office/drawing/2014/main" id="{46CAC4AD-7741-498D-805C-C6D81ABD0747}"/>
              </a:ext>
            </a:extLst>
          </p:cNvPr>
          <p:cNvPicPr>
            <a:picLocks noChangeAspect="1"/>
          </p:cNvPicPr>
          <p:nvPr/>
        </p:nvPicPr>
        <p:blipFill>
          <a:blip r:embed="rId3"/>
          <a:stretch>
            <a:fillRect/>
          </a:stretch>
        </p:blipFill>
        <p:spPr>
          <a:xfrm>
            <a:off x="10015267" y="5401529"/>
            <a:ext cx="1564257" cy="1187660"/>
          </a:xfrm>
          <a:prstGeom prst="rect">
            <a:avLst/>
          </a:prstGeom>
        </p:spPr>
      </p:pic>
    </p:spTree>
    <p:extLst>
      <p:ext uri="{BB962C8B-B14F-4D97-AF65-F5344CB8AC3E}">
        <p14:creationId xmlns:p14="http://schemas.microsoft.com/office/powerpoint/2010/main" val="2148677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srcRect l="1458" t="3693" r="2173" b="3405"/>
          <a:stretch/>
        </p:blipFill>
        <p:spPr>
          <a:xfrm>
            <a:off x="3582574" y="2107804"/>
            <a:ext cx="1978848" cy="253679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TextBox 6"/>
          <p:cNvSpPr txBox="1"/>
          <p:nvPr/>
        </p:nvSpPr>
        <p:spPr>
          <a:xfrm>
            <a:off x="633046" y="168812"/>
            <a:ext cx="9129933" cy="1631216"/>
          </a:xfrm>
          <a:prstGeom prst="rect">
            <a:avLst/>
          </a:prstGeom>
          <a:noFill/>
        </p:spPr>
        <p:txBody>
          <a:bodyPr wrap="square" rtlCol="0">
            <a:spAutoFit/>
          </a:bodyPr>
          <a:lstStyle/>
          <a:p>
            <a:r>
              <a:rPr lang="en-US" sz="2000" dirty="0"/>
              <a:t>A glass jar contains 14 red, 10 green and 11 blue marbles. You have to choose a single marble from the jar.</a:t>
            </a:r>
          </a:p>
          <a:p>
            <a:r>
              <a:rPr lang="en-US" sz="2000" dirty="0"/>
              <a:t> </a:t>
            </a:r>
          </a:p>
          <a:p>
            <a:r>
              <a:rPr lang="en-US" sz="2000" dirty="0"/>
              <a:t>What is the probability that you will choose a red marble, a green marble, a blue marble or a yellow marble?</a:t>
            </a:r>
          </a:p>
        </p:txBody>
      </p:sp>
      <p:sp>
        <p:nvSpPr>
          <p:cNvPr id="8" name="TextBox 7"/>
          <p:cNvSpPr txBox="1"/>
          <p:nvPr/>
        </p:nvSpPr>
        <p:spPr>
          <a:xfrm>
            <a:off x="5577841" y="3308132"/>
            <a:ext cx="1659987" cy="369332"/>
          </a:xfrm>
          <a:prstGeom prst="rect">
            <a:avLst/>
          </a:prstGeom>
          <a:noFill/>
        </p:spPr>
        <p:txBody>
          <a:bodyPr wrap="square" rtlCol="0">
            <a:spAutoFit/>
          </a:bodyPr>
          <a:lstStyle/>
          <a:p>
            <a:r>
              <a:rPr lang="en-US" dirty="0"/>
              <a:t>Example 2</a:t>
            </a:r>
          </a:p>
        </p:txBody>
      </p:sp>
      <p:sp>
        <p:nvSpPr>
          <p:cNvPr id="9" name="TextBox 8"/>
          <p:cNvSpPr txBox="1"/>
          <p:nvPr/>
        </p:nvSpPr>
        <p:spPr>
          <a:xfrm>
            <a:off x="4318780" y="3492798"/>
            <a:ext cx="506436" cy="369332"/>
          </a:xfrm>
          <a:prstGeom prst="rect">
            <a:avLst/>
          </a:prstGeom>
          <a:noFill/>
        </p:spPr>
        <p:txBody>
          <a:bodyPr wrap="square" rtlCol="0">
            <a:spAutoFit/>
          </a:bodyPr>
          <a:lstStyle/>
          <a:p>
            <a:r>
              <a:rPr lang="en-US" dirty="0"/>
              <a:t>34</a:t>
            </a:r>
          </a:p>
        </p:txBody>
      </p:sp>
      <p:sp>
        <p:nvSpPr>
          <p:cNvPr id="10" name="TextBox 9"/>
          <p:cNvSpPr txBox="1"/>
          <p:nvPr/>
        </p:nvSpPr>
        <p:spPr>
          <a:xfrm>
            <a:off x="295422" y="4769493"/>
            <a:ext cx="11769969" cy="2308324"/>
          </a:xfrm>
          <a:prstGeom prst="rect">
            <a:avLst/>
          </a:prstGeom>
          <a:noFill/>
        </p:spPr>
        <p:txBody>
          <a:bodyPr wrap="square" rtlCol="0">
            <a:spAutoFit/>
          </a:bodyPr>
          <a:lstStyle/>
          <a:p>
            <a:r>
              <a:rPr lang="en-US" b="1" dirty="0"/>
              <a:t>Subjectively (using </a:t>
            </a:r>
            <a:r>
              <a:rPr lang="en-US" b="1" dirty="0" err="1"/>
              <a:t>judgement</a:t>
            </a:r>
            <a:r>
              <a:rPr lang="en-US" b="1" dirty="0"/>
              <a:t>) </a:t>
            </a:r>
            <a:r>
              <a:rPr lang="en-US" dirty="0"/>
              <a:t>- in many cases, managers must use their experience to judge a likely outcome. For example, if we do this, there is a 0,3 probability that we will produce a similar product within 12 months.</a:t>
            </a:r>
          </a:p>
          <a:p>
            <a:endParaRPr lang="en-US" dirty="0"/>
          </a:p>
          <a:p>
            <a:r>
              <a:rPr lang="en-US" b="1" dirty="0"/>
              <a:t>Probability values may range from 0 to 1. If the value is 0, there is zero probability that a particular investment will yield the estimated return. If the value is 1, there is complete certainty</a:t>
            </a:r>
            <a:endParaRPr lang="en-US" dirty="0"/>
          </a:p>
          <a:p>
            <a:r>
              <a:rPr lang="en-US" dirty="0"/>
              <a:t>that the investment will yield the estimated rate of return</a:t>
            </a:r>
          </a:p>
          <a:p>
            <a:endParaRPr lang="en-US" dirty="0"/>
          </a:p>
        </p:txBody>
      </p:sp>
      <p:pic>
        <p:nvPicPr>
          <p:cNvPr id="3" name="Picture 4" descr="Logo&#10;&#10;Description automatically generated">
            <a:extLst>
              <a:ext uri="{FF2B5EF4-FFF2-40B4-BE49-F238E27FC236}">
                <a16:creationId xmlns:a16="http://schemas.microsoft.com/office/drawing/2014/main" id="{9C681D50-AF1C-4285-8C9B-5F362453A54C}"/>
              </a:ext>
            </a:extLst>
          </p:cNvPr>
          <p:cNvPicPr>
            <a:picLocks noChangeAspect="1"/>
          </p:cNvPicPr>
          <p:nvPr/>
        </p:nvPicPr>
        <p:blipFill>
          <a:blip r:embed="rId3"/>
          <a:stretch>
            <a:fillRect/>
          </a:stretch>
        </p:blipFill>
        <p:spPr>
          <a:xfrm>
            <a:off x="9923252" y="2362156"/>
            <a:ext cx="1564257" cy="1187660"/>
          </a:xfrm>
          <a:prstGeom prst="rect">
            <a:avLst/>
          </a:prstGeom>
        </p:spPr>
      </p:pic>
    </p:spTree>
    <p:extLst>
      <p:ext uri="{BB962C8B-B14F-4D97-AF65-F5344CB8AC3E}">
        <p14:creationId xmlns:p14="http://schemas.microsoft.com/office/powerpoint/2010/main" val="2431543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RISK CONCEPTS </a:t>
            </a:r>
          </a:p>
        </p:txBody>
      </p:sp>
      <p:sp>
        <p:nvSpPr>
          <p:cNvPr id="3" name="Content Placeholder 2"/>
          <p:cNvSpPr>
            <a:spLocks noGrp="1"/>
          </p:cNvSpPr>
          <p:nvPr>
            <p:ph idx="1"/>
          </p:nvPr>
        </p:nvSpPr>
        <p:spPr/>
        <p:txBody>
          <a:bodyPr/>
          <a:lstStyle/>
          <a:p>
            <a:r>
              <a:rPr lang="en-US" dirty="0"/>
              <a:t>The </a:t>
            </a:r>
            <a:r>
              <a:rPr lang="en-US" b="1" dirty="0"/>
              <a:t>aggregate annual loss </a:t>
            </a:r>
            <a:r>
              <a:rPr lang="en-US" dirty="0"/>
              <a:t>can be defined as the summated losses in </a:t>
            </a:r>
            <a:r>
              <a:rPr lang="en-US" dirty="0" err="1"/>
              <a:t>rands</a:t>
            </a:r>
            <a:r>
              <a:rPr lang="en-US" dirty="0"/>
              <a:t>, for a specified financial year</a:t>
            </a:r>
          </a:p>
          <a:p>
            <a:r>
              <a:rPr lang="en-US" b="1" dirty="0"/>
              <a:t>Risk retention </a:t>
            </a:r>
            <a:r>
              <a:rPr lang="en-US" dirty="0"/>
              <a:t>involves accepting the loss when it occurs. True self insurance falls in this category. Risk retention is a viable strategy for small risks where the cost of insuring against the risk would be greater over time than the total losses sustained</a:t>
            </a:r>
          </a:p>
          <a:p>
            <a:r>
              <a:rPr lang="en-US" b="1" dirty="0"/>
              <a:t>Risk transfer </a:t>
            </a:r>
            <a:r>
              <a:rPr lang="en-US" dirty="0"/>
              <a:t>means causing another party to accept the risk, typically by contract or by hedging. Insurance is one type of risk transfer that uses contracts</a:t>
            </a:r>
          </a:p>
        </p:txBody>
      </p:sp>
      <p:pic>
        <p:nvPicPr>
          <p:cNvPr id="7" name="Picture 4" descr="Logo&#10;&#10;Description automatically generated">
            <a:extLst>
              <a:ext uri="{FF2B5EF4-FFF2-40B4-BE49-F238E27FC236}">
                <a16:creationId xmlns:a16="http://schemas.microsoft.com/office/drawing/2014/main" id="{64BAA7AD-21EC-4760-86F7-10271A23BFB7}"/>
              </a:ext>
            </a:extLst>
          </p:cNvPr>
          <p:cNvPicPr>
            <a:picLocks noChangeAspect="1"/>
          </p:cNvPicPr>
          <p:nvPr/>
        </p:nvPicPr>
        <p:blipFill>
          <a:blip r:embed="rId3"/>
          <a:stretch>
            <a:fillRect/>
          </a:stretch>
        </p:blipFill>
        <p:spPr>
          <a:xfrm>
            <a:off x="10216551" y="5387152"/>
            <a:ext cx="1564257" cy="1187660"/>
          </a:xfrm>
          <a:prstGeom prst="rect">
            <a:avLst/>
          </a:prstGeom>
        </p:spPr>
      </p:pic>
    </p:spTree>
    <p:extLst>
      <p:ext uri="{BB962C8B-B14F-4D97-AF65-F5344CB8AC3E}">
        <p14:creationId xmlns:p14="http://schemas.microsoft.com/office/powerpoint/2010/main" val="1718827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4179" y="714375"/>
            <a:ext cx="3332955" cy="5076826"/>
          </a:xfrm>
        </p:spPr>
        <p:txBody>
          <a:bodyPr anchor="ctr">
            <a:normAutofit/>
          </a:bodyPr>
          <a:lstStyle/>
          <a:p>
            <a:pPr>
              <a:lnSpc>
                <a:spcPct val="90000"/>
              </a:lnSpc>
            </a:pPr>
            <a:r>
              <a:rPr lang="en-US" sz="3400"/>
              <a:t>Reasons to retain some risk instead of transferring it all to an insurance company.</a:t>
            </a:r>
          </a:p>
        </p:txBody>
      </p:sp>
      <p:sp>
        <p:nvSpPr>
          <p:cNvPr id="8"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p:cNvSpPr>
            <a:spLocks noGrp="1"/>
          </p:cNvSpPr>
          <p:nvPr>
            <p:ph idx="1"/>
          </p:nvPr>
        </p:nvSpPr>
        <p:spPr>
          <a:xfrm>
            <a:off x="4973046" y="714375"/>
            <a:ext cx="6253751" cy="5076825"/>
          </a:xfrm>
        </p:spPr>
        <p:txBody>
          <a:bodyPr>
            <a:normAutofit/>
          </a:bodyPr>
          <a:lstStyle/>
          <a:p>
            <a:pPr>
              <a:lnSpc>
                <a:spcPct val="90000"/>
              </a:lnSpc>
            </a:pPr>
            <a:r>
              <a:rPr lang="en-US" sz="1600" b="1">
                <a:solidFill>
                  <a:schemeClr val="tx1"/>
                </a:solidFill>
              </a:rPr>
              <a:t>High premiums</a:t>
            </a:r>
            <a:r>
              <a:rPr lang="en-US" sz="1600">
                <a:solidFill>
                  <a:schemeClr val="tx1"/>
                </a:solidFill>
              </a:rPr>
              <a:t>. Part of the premiums you pay go toward the cost of the insurance company doing business. Why pay them if you don't need to?</a:t>
            </a:r>
          </a:p>
          <a:p>
            <a:pPr marL="0" indent="0">
              <a:lnSpc>
                <a:spcPct val="90000"/>
              </a:lnSpc>
              <a:buNone/>
            </a:pPr>
            <a:endParaRPr lang="en-US" sz="1600">
              <a:solidFill>
                <a:schemeClr val="tx1"/>
              </a:solidFill>
            </a:endParaRPr>
          </a:p>
          <a:p>
            <a:pPr>
              <a:lnSpc>
                <a:spcPct val="90000"/>
              </a:lnSpc>
            </a:pPr>
            <a:r>
              <a:rPr lang="en-US" sz="1600" b="1">
                <a:solidFill>
                  <a:schemeClr val="tx1"/>
                </a:solidFill>
              </a:rPr>
              <a:t>Small claims are expensive</a:t>
            </a:r>
            <a:r>
              <a:rPr lang="en-US" sz="1600">
                <a:solidFill>
                  <a:schemeClr val="tx1"/>
                </a:solidFill>
              </a:rPr>
              <a:t>. One benefit to transferring all risk to a company is to deal with the all the small claims that come up during your normal business operations. The problem is that managing small claims can be expensive, to the point where it may be better to just pay the claims.</a:t>
            </a:r>
          </a:p>
          <a:p>
            <a:pPr marL="0" indent="0">
              <a:lnSpc>
                <a:spcPct val="90000"/>
              </a:lnSpc>
              <a:buNone/>
            </a:pPr>
            <a:endParaRPr lang="en-US" sz="1600">
              <a:solidFill>
                <a:schemeClr val="tx1"/>
              </a:solidFill>
            </a:endParaRPr>
          </a:p>
          <a:p>
            <a:pPr>
              <a:lnSpc>
                <a:spcPct val="90000"/>
              </a:lnSpc>
            </a:pPr>
            <a:r>
              <a:rPr lang="en-US" sz="1600" b="1">
                <a:solidFill>
                  <a:schemeClr val="tx1"/>
                </a:solidFill>
              </a:rPr>
              <a:t>Small claims can increase your premiums</a:t>
            </a:r>
            <a:r>
              <a:rPr lang="en-US" sz="1600">
                <a:solidFill>
                  <a:schemeClr val="tx1"/>
                </a:solidFill>
              </a:rPr>
              <a:t>. By letting your insurance company handle--and pay for--small claims, you risk having your premiums go up even more.</a:t>
            </a:r>
          </a:p>
          <a:p>
            <a:pPr marL="0" indent="0">
              <a:lnSpc>
                <a:spcPct val="90000"/>
              </a:lnSpc>
              <a:buNone/>
            </a:pPr>
            <a:endParaRPr lang="en-US" sz="1600">
              <a:solidFill>
                <a:schemeClr val="tx1"/>
              </a:solidFill>
            </a:endParaRPr>
          </a:p>
          <a:p>
            <a:pPr>
              <a:lnSpc>
                <a:spcPct val="90000"/>
              </a:lnSpc>
            </a:pPr>
            <a:r>
              <a:rPr lang="en-US" sz="1600" b="1">
                <a:solidFill>
                  <a:schemeClr val="tx1"/>
                </a:solidFill>
              </a:rPr>
              <a:t>You already retain some risk</a:t>
            </a:r>
            <a:r>
              <a:rPr lang="en-US" sz="1600">
                <a:solidFill>
                  <a:schemeClr val="tx1"/>
                </a:solidFill>
              </a:rPr>
              <a:t>. Even if you think you have "full coverage" you really don't. You retain certain risks through having a deductible, for example, or by not purchasing coverage for natural catastrophes.</a:t>
            </a:r>
          </a:p>
          <a:p>
            <a:pPr marL="0" indent="0">
              <a:lnSpc>
                <a:spcPct val="90000"/>
              </a:lnSpc>
              <a:buNone/>
            </a:pPr>
            <a:endParaRPr lang="en-US" sz="1600">
              <a:solidFill>
                <a:schemeClr val="tx1"/>
              </a:solidFill>
            </a:endParaRPr>
          </a:p>
        </p:txBody>
      </p:sp>
      <p:pic>
        <p:nvPicPr>
          <p:cNvPr id="4" name="Picture 4" descr="Logo&#10;&#10;Description automatically generated">
            <a:extLst>
              <a:ext uri="{FF2B5EF4-FFF2-40B4-BE49-F238E27FC236}">
                <a16:creationId xmlns:a16="http://schemas.microsoft.com/office/drawing/2014/main" id="{07A897E7-BE25-4815-B97A-F422AF062400}"/>
              </a:ext>
            </a:extLst>
          </p:cNvPr>
          <p:cNvPicPr>
            <a:picLocks noChangeAspect="1"/>
          </p:cNvPicPr>
          <p:nvPr/>
        </p:nvPicPr>
        <p:blipFill>
          <a:blip r:embed="rId4"/>
          <a:stretch>
            <a:fillRect/>
          </a:stretch>
        </p:blipFill>
        <p:spPr>
          <a:xfrm>
            <a:off x="10216551" y="5387152"/>
            <a:ext cx="1564257" cy="1187660"/>
          </a:xfrm>
          <a:prstGeom prst="rect">
            <a:avLst/>
          </a:prstGeom>
        </p:spPr>
      </p:pic>
    </p:spTree>
    <p:extLst>
      <p:ext uri="{BB962C8B-B14F-4D97-AF65-F5344CB8AC3E}">
        <p14:creationId xmlns:p14="http://schemas.microsoft.com/office/powerpoint/2010/main" val="1200817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468582"/>
          </a:xfrm>
        </p:spPr>
        <p:txBody>
          <a:bodyPr>
            <a:normAutofit/>
          </a:bodyPr>
          <a:lstStyle/>
          <a:p>
            <a:pPr>
              <a:lnSpc>
                <a:spcPct val="90000"/>
              </a:lnSpc>
            </a:pPr>
            <a:r>
              <a:rPr lang="en-US" dirty="0"/>
              <a:t>Risk retention activities can be executed in various ways:</a:t>
            </a:r>
            <a:br>
              <a:rPr lang="en-US" dirty="0"/>
            </a:br>
            <a:endParaRPr lang="en-US"/>
          </a:p>
        </p:txBody>
      </p:sp>
      <p:graphicFrame>
        <p:nvGraphicFramePr>
          <p:cNvPr id="5" name="Content Placeholder 2">
            <a:extLst>
              <a:ext uri="{FF2B5EF4-FFF2-40B4-BE49-F238E27FC236}">
                <a16:creationId xmlns:a16="http://schemas.microsoft.com/office/drawing/2014/main" id="{D8B6CBBA-B185-409C-8185-36579B9B6F82}"/>
              </a:ext>
            </a:extLst>
          </p:cNvPr>
          <p:cNvGraphicFramePr>
            <a:graphicFrameLocks noGrp="1"/>
          </p:cNvGraphicFramePr>
          <p:nvPr>
            <p:ph idx="1"/>
            <p:extLst>
              <p:ext uri="{D42A27DB-BD31-4B8C-83A1-F6EECF244321}">
                <p14:modId xmlns:p14="http://schemas.microsoft.com/office/powerpoint/2010/main" val="1777308080"/>
              </p:ext>
            </p:extLst>
          </p:nvPr>
        </p:nvGraphicFramePr>
        <p:xfrm>
          <a:off x="1141413" y="2286000"/>
          <a:ext cx="9906000" cy="3387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Logo&#10;&#10;Description automatically generated">
            <a:extLst>
              <a:ext uri="{FF2B5EF4-FFF2-40B4-BE49-F238E27FC236}">
                <a16:creationId xmlns:a16="http://schemas.microsoft.com/office/drawing/2014/main" id="{2E55A7AF-8AD3-42CD-870B-753B5C193884}"/>
              </a:ext>
            </a:extLst>
          </p:cNvPr>
          <p:cNvPicPr>
            <a:picLocks noChangeAspect="1"/>
          </p:cNvPicPr>
          <p:nvPr/>
        </p:nvPicPr>
        <p:blipFill>
          <a:blip r:embed="rId8"/>
          <a:stretch>
            <a:fillRect/>
          </a:stretch>
        </p:blipFill>
        <p:spPr>
          <a:xfrm>
            <a:off x="10216551" y="5387152"/>
            <a:ext cx="1564257" cy="1187660"/>
          </a:xfrm>
          <a:prstGeom prst="rect">
            <a:avLst/>
          </a:prstGeom>
        </p:spPr>
      </p:pic>
    </p:spTree>
    <p:extLst>
      <p:ext uri="{BB962C8B-B14F-4D97-AF65-F5344CB8AC3E}">
        <p14:creationId xmlns:p14="http://schemas.microsoft.com/office/powerpoint/2010/main" val="3459849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468582"/>
          </a:xfrm>
        </p:spPr>
        <p:txBody>
          <a:bodyPr>
            <a:normAutofit/>
          </a:bodyPr>
          <a:lstStyle/>
          <a:p>
            <a:r>
              <a:rPr lang="en-US" dirty="0"/>
              <a:t>The difference between a provision and a reserve </a:t>
            </a:r>
          </a:p>
        </p:txBody>
      </p:sp>
      <p:graphicFrame>
        <p:nvGraphicFramePr>
          <p:cNvPr id="6" name="Content Placeholder 2">
            <a:extLst>
              <a:ext uri="{FF2B5EF4-FFF2-40B4-BE49-F238E27FC236}">
                <a16:creationId xmlns:a16="http://schemas.microsoft.com/office/drawing/2014/main" id="{E7BCA713-185B-42FF-8E41-345D2739B167}"/>
              </a:ext>
            </a:extLst>
          </p:cNvPr>
          <p:cNvGraphicFramePr>
            <a:graphicFrameLocks noGrp="1"/>
          </p:cNvGraphicFramePr>
          <p:nvPr>
            <p:ph idx="1"/>
            <p:extLst>
              <p:ext uri="{D42A27DB-BD31-4B8C-83A1-F6EECF244321}">
                <p14:modId xmlns:p14="http://schemas.microsoft.com/office/powerpoint/2010/main" val="1066824977"/>
              </p:ext>
            </p:extLst>
          </p:nvPr>
        </p:nvGraphicFramePr>
        <p:xfrm>
          <a:off x="1141413" y="2329132"/>
          <a:ext cx="9906000" cy="33874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40950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Risk Transfer</a:t>
            </a:r>
          </a:p>
        </p:txBody>
      </p:sp>
      <p:sp>
        <p:nvSpPr>
          <p:cNvPr id="3" name="Content Placeholder 2"/>
          <p:cNvSpPr>
            <a:spLocks noGrp="1"/>
          </p:cNvSpPr>
          <p:nvPr>
            <p:ph idx="1"/>
          </p:nvPr>
        </p:nvSpPr>
        <p:spPr>
          <a:xfrm>
            <a:off x="1256432" y="1559942"/>
            <a:ext cx="9905998" cy="3124201"/>
          </a:xfrm>
        </p:spPr>
        <p:txBody>
          <a:bodyPr/>
          <a:lstStyle/>
          <a:p>
            <a:r>
              <a:rPr lang="en-US" dirty="0"/>
              <a:t>Alternative Risk Transfer (often referred to as ART) is the use of techniques other than traditional insurance and reinsurance to provide risk bearing entities with coverage or protection</a:t>
            </a:r>
          </a:p>
          <a:p>
            <a:endParaRPr lang="en-US" dirty="0"/>
          </a:p>
        </p:txBody>
      </p:sp>
      <p:pic>
        <p:nvPicPr>
          <p:cNvPr id="5" name="Picture 4" descr="Logo&#10;&#10;Description automatically generated">
            <a:extLst>
              <a:ext uri="{FF2B5EF4-FFF2-40B4-BE49-F238E27FC236}">
                <a16:creationId xmlns:a16="http://schemas.microsoft.com/office/drawing/2014/main" id="{9CCE5391-1E85-46CF-97E9-C41D627022C4}"/>
              </a:ext>
            </a:extLst>
          </p:cNvPr>
          <p:cNvPicPr>
            <a:picLocks noChangeAspect="1"/>
          </p:cNvPicPr>
          <p:nvPr/>
        </p:nvPicPr>
        <p:blipFill>
          <a:blip r:embed="rId2"/>
          <a:stretch>
            <a:fillRect/>
          </a:stretch>
        </p:blipFill>
        <p:spPr>
          <a:xfrm>
            <a:off x="10216551" y="5387152"/>
            <a:ext cx="1564257" cy="1187660"/>
          </a:xfrm>
          <a:prstGeom prst="rect">
            <a:avLst/>
          </a:prstGeom>
        </p:spPr>
      </p:pic>
    </p:spTree>
    <p:extLst>
      <p:ext uri="{BB962C8B-B14F-4D97-AF65-F5344CB8AC3E}">
        <p14:creationId xmlns:p14="http://schemas.microsoft.com/office/powerpoint/2010/main" val="2277356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468582"/>
          </a:xfrm>
        </p:spPr>
        <p:txBody>
          <a:bodyPr>
            <a:normAutofit/>
          </a:bodyPr>
          <a:lstStyle/>
          <a:p>
            <a:r>
              <a:rPr lang="en-US" dirty="0"/>
              <a:t>OUTCOMES </a:t>
            </a:r>
          </a:p>
        </p:txBody>
      </p:sp>
      <p:graphicFrame>
        <p:nvGraphicFramePr>
          <p:cNvPr id="5" name="Content Placeholder 2">
            <a:extLst>
              <a:ext uri="{FF2B5EF4-FFF2-40B4-BE49-F238E27FC236}">
                <a16:creationId xmlns:a16="http://schemas.microsoft.com/office/drawing/2014/main" id="{41013885-8467-493B-899F-4D8A17CAE06B}"/>
              </a:ext>
            </a:extLst>
          </p:cNvPr>
          <p:cNvGraphicFramePr>
            <a:graphicFrameLocks noGrp="1"/>
          </p:cNvGraphicFramePr>
          <p:nvPr>
            <p:ph idx="1"/>
            <p:extLst>
              <p:ext uri="{D42A27DB-BD31-4B8C-83A1-F6EECF244321}">
                <p14:modId xmlns:p14="http://schemas.microsoft.com/office/powerpoint/2010/main" val="3123068844"/>
              </p:ext>
            </p:extLst>
          </p:nvPr>
        </p:nvGraphicFramePr>
        <p:xfrm>
          <a:off x="1141413" y="2286000"/>
          <a:ext cx="9906000" cy="3387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5" name="Picture 4" descr="Logo&#10;&#10;Description automatically generated">
            <a:extLst>
              <a:ext uri="{FF2B5EF4-FFF2-40B4-BE49-F238E27FC236}">
                <a16:creationId xmlns:a16="http://schemas.microsoft.com/office/drawing/2014/main" id="{AA0BBA58-0309-48B9-BE6F-49506C61255D}"/>
              </a:ext>
            </a:extLst>
          </p:cNvPr>
          <p:cNvPicPr>
            <a:picLocks noChangeAspect="1"/>
          </p:cNvPicPr>
          <p:nvPr/>
        </p:nvPicPr>
        <p:blipFill>
          <a:blip r:embed="rId8"/>
          <a:stretch>
            <a:fillRect/>
          </a:stretch>
        </p:blipFill>
        <p:spPr>
          <a:xfrm>
            <a:off x="10187796" y="5574057"/>
            <a:ext cx="1564257" cy="1187660"/>
          </a:xfrm>
          <a:prstGeom prst="rect">
            <a:avLst/>
          </a:prstGeom>
        </p:spPr>
      </p:pic>
    </p:spTree>
    <p:extLst>
      <p:ext uri="{BB962C8B-B14F-4D97-AF65-F5344CB8AC3E}">
        <p14:creationId xmlns:p14="http://schemas.microsoft.com/office/powerpoint/2010/main" val="1708151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1012" y="4363271"/>
            <a:ext cx="8676222" cy="1066801"/>
          </a:xfrm>
        </p:spPr>
        <p:txBody>
          <a:bodyPr vert="horz" lIns="91440" tIns="45720" rIns="91440" bIns="45720" rtlCol="0" anchor="b">
            <a:normAutofit/>
          </a:bodyPr>
          <a:lstStyle/>
          <a:p>
            <a:pPr algn="ctr"/>
            <a:r>
              <a:rPr lang="en-US" sz="4800">
                <a:effectLst>
                  <a:glow rad="38100">
                    <a:schemeClr val="bg1">
                      <a:lumMod val="65000"/>
                      <a:lumOff val="35000"/>
                      <a:alpha val="50000"/>
                    </a:schemeClr>
                  </a:glow>
                  <a:outerShdw blurRad="28575" dist="31750" dir="13200000" algn="tl" rotWithShape="0">
                    <a:srgbClr val="000000">
                      <a:alpha val="25000"/>
                    </a:srgbClr>
                  </a:outerShdw>
                </a:effectLst>
              </a:rPr>
              <a:t>WHAT IS INSURANCE?</a:t>
            </a:r>
          </a:p>
        </p:txBody>
      </p:sp>
      <p:pic>
        <p:nvPicPr>
          <p:cNvPr id="4" name="Picture 4" descr="Diagram&#10;&#10;Description automatically generated">
            <a:extLst>
              <a:ext uri="{FF2B5EF4-FFF2-40B4-BE49-F238E27FC236}">
                <a16:creationId xmlns:a16="http://schemas.microsoft.com/office/drawing/2014/main" id="{651BD935-B557-4681-938D-F585BD7BC855}"/>
              </a:ext>
            </a:extLst>
          </p:cNvPr>
          <p:cNvPicPr>
            <a:picLocks noChangeAspect="1"/>
          </p:cNvPicPr>
          <p:nvPr/>
        </p:nvPicPr>
        <p:blipFill rotWithShape="1">
          <a:blip r:embed="rId3"/>
          <a:srcRect t="205" b="34880"/>
          <a:stretch/>
        </p:blipFill>
        <p:spPr>
          <a:xfrm>
            <a:off x="20" y="10"/>
            <a:ext cx="12191980" cy="4273816"/>
          </a:xfrm>
          <a:prstGeom prst="rect">
            <a:avLst/>
          </a:prstGeom>
        </p:spPr>
      </p:pic>
      <p:pic>
        <p:nvPicPr>
          <p:cNvPr id="7" name="Picture 4" descr="Logo&#10;&#10;Description automatically generated">
            <a:extLst>
              <a:ext uri="{FF2B5EF4-FFF2-40B4-BE49-F238E27FC236}">
                <a16:creationId xmlns:a16="http://schemas.microsoft.com/office/drawing/2014/main" id="{CB248B8B-E382-44DA-9085-861E59507531}"/>
              </a:ext>
            </a:extLst>
          </p:cNvPr>
          <p:cNvPicPr>
            <a:picLocks noChangeAspect="1"/>
          </p:cNvPicPr>
          <p:nvPr/>
        </p:nvPicPr>
        <p:blipFill>
          <a:blip r:embed="rId4"/>
          <a:stretch>
            <a:fillRect/>
          </a:stretch>
        </p:blipFill>
        <p:spPr>
          <a:xfrm>
            <a:off x="10038271" y="5381401"/>
            <a:ext cx="1564257" cy="1187660"/>
          </a:xfrm>
          <a:prstGeom prst="rect">
            <a:avLst/>
          </a:prstGeom>
        </p:spPr>
      </p:pic>
    </p:spTree>
    <p:extLst>
      <p:ext uri="{BB962C8B-B14F-4D97-AF65-F5344CB8AC3E}">
        <p14:creationId xmlns:p14="http://schemas.microsoft.com/office/powerpoint/2010/main" val="321997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20465" y="609600"/>
            <a:ext cx="5122606" cy="1905000"/>
          </a:xfrm>
        </p:spPr>
        <p:txBody>
          <a:bodyPr>
            <a:normAutofit/>
          </a:bodyPr>
          <a:lstStyle/>
          <a:p>
            <a:r>
              <a:rPr lang="en-US" dirty="0"/>
              <a:t>TRANFER OF RISK</a:t>
            </a:r>
          </a:p>
        </p:txBody>
      </p:sp>
      <p:sp>
        <p:nvSpPr>
          <p:cNvPr id="3" name="Content Placeholder 2"/>
          <p:cNvSpPr>
            <a:spLocks noGrp="1"/>
          </p:cNvSpPr>
          <p:nvPr>
            <p:ph idx="1"/>
          </p:nvPr>
        </p:nvSpPr>
        <p:spPr>
          <a:xfrm>
            <a:off x="6420465" y="2666999"/>
            <a:ext cx="5122606" cy="3216276"/>
          </a:xfrm>
        </p:spPr>
        <p:txBody>
          <a:bodyPr anchor="t">
            <a:normAutofit/>
          </a:bodyPr>
          <a:lstStyle/>
          <a:p>
            <a:r>
              <a:rPr lang="en-US"/>
              <a:t>The transfer of risk is the underlying principle behind insurance transactions</a:t>
            </a:r>
          </a:p>
          <a:p>
            <a:r>
              <a:rPr lang="en-US"/>
              <a:t>The purpose of this action is to take a specific risk, which is detailed in the insurance contract, and pass it from one party who does not wish to have this risk (the insured) to a party who is willing to take on the risk for a fee, or premium</a:t>
            </a:r>
          </a:p>
        </p:txBody>
      </p:sp>
      <p:pic>
        <p:nvPicPr>
          <p:cNvPr id="4" name="Picture 4" descr="A picture containing text, vector graphics&#10;&#10;Description automatically generated">
            <a:extLst>
              <a:ext uri="{FF2B5EF4-FFF2-40B4-BE49-F238E27FC236}">
                <a16:creationId xmlns:a16="http://schemas.microsoft.com/office/drawing/2014/main" id="{6DEC3623-F080-4B0D-94F9-E7063CE01182}"/>
              </a:ext>
            </a:extLst>
          </p:cNvPr>
          <p:cNvPicPr>
            <a:picLocks noChangeAspect="1"/>
          </p:cNvPicPr>
          <p:nvPr/>
        </p:nvPicPr>
        <p:blipFill>
          <a:blip r:embed="rId3"/>
          <a:stretch>
            <a:fillRect/>
          </a:stretch>
        </p:blipFill>
        <p:spPr>
          <a:xfrm>
            <a:off x="643192" y="1960589"/>
            <a:ext cx="5451627" cy="2616780"/>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pic>
        <p:nvPicPr>
          <p:cNvPr id="8" name="Picture 4" descr="Logo&#10;&#10;Description automatically generated">
            <a:extLst>
              <a:ext uri="{FF2B5EF4-FFF2-40B4-BE49-F238E27FC236}">
                <a16:creationId xmlns:a16="http://schemas.microsoft.com/office/drawing/2014/main" id="{0B5E1FC2-8C11-4993-B1B2-D692A1454561}"/>
              </a:ext>
            </a:extLst>
          </p:cNvPr>
          <p:cNvPicPr>
            <a:picLocks noChangeAspect="1"/>
          </p:cNvPicPr>
          <p:nvPr/>
        </p:nvPicPr>
        <p:blipFill>
          <a:blip r:embed="rId4"/>
          <a:stretch>
            <a:fillRect/>
          </a:stretch>
        </p:blipFill>
        <p:spPr>
          <a:xfrm>
            <a:off x="10038271" y="5568307"/>
            <a:ext cx="1564257" cy="1187660"/>
          </a:xfrm>
          <a:prstGeom prst="rect">
            <a:avLst/>
          </a:prstGeom>
        </p:spPr>
      </p:pic>
    </p:spTree>
    <p:extLst>
      <p:ext uri="{BB962C8B-B14F-4D97-AF65-F5344CB8AC3E}">
        <p14:creationId xmlns:p14="http://schemas.microsoft.com/office/powerpoint/2010/main" val="2065125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621" y="149525"/>
            <a:ext cx="9905998" cy="1905000"/>
          </a:xfrm>
        </p:spPr>
        <p:txBody>
          <a:bodyPr/>
          <a:lstStyle/>
          <a:p>
            <a:r>
              <a:rPr lang="en-US" dirty="0"/>
              <a:t>METHODS TO TRANSFER RISK</a:t>
            </a:r>
          </a:p>
        </p:txBody>
      </p:sp>
      <p:graphicFrame>
        <p:nvGraphicFramePr>
          <p:cNvPr id="5" name="Content Placeholder 2">
            <a:extLst>
              <a:ext uri="{FF2B5EF4-FFF2-40B4-BE49-F238E27FC236}">
                <a16:creationId xmlns:a16="http://schemas.microsoft.com/office/drawing/2014/main" id="{31F916CE-CD84-492E-8E82-D6D20D6E4999}"/>
              </a:ext>
            </a:extLst>
          </p:cNvPr>
          <p:cNvGraphicFramePr>
            <a:graphicFrameLocks noGrp="1"/>
          </p:cNvGraphicFramePr>
          <p:nvPr>
            <p:ph idx="1"/>
            <p:extLst>
              <p:ext uri="{D42A27DB-BD31-4B8C-83A1-F6EECF244321}">
                <p14:modId xmlns:p14="http://schemas.microsoft.com/office/powerpoint/2010/main" val="170997838"/>
              </p:ext>
            </p:extLst>
          </p:nvPr>
        </p:nvGraphicFramePr>
        <p:xfrm>
          <a:off x="591070" y="1263472"/>
          <a:ext cx="11289660" cy="4992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 name="Picture 4" descr="Logo&#10;&#10;Description automatically generated">
            <a:extLst>
              <a:ext uri="{FF2B5EF4-FFF2-40B4-BE49-F238E27FC236}">
                <a16:creationId xmlns:a16="http://schemas.microsoft.com/office/drawing/2014/main" id="{60BE34C8-F6FB-4E64-AC2D-D1CDD2C4A927}"/>
              </a:ext>
            </a:extLst>
          </p:cNvPr>
          <p:cNvPicPr>
            <a:picLocks noChangeAspect="1"/>
          </p:cNvPicPr>
          <p:nvPr/>
        </p:nvPicPr>
        <p:blipFill>
          <a:blip r:embed="rId7"/>
          <a:stretch>
            <a:fillRect/>
          </a:stretch>
        </p:blipFill>
        <p:spPr>
          <a:xfrm>
            <a:off x="9813984" y="5530925"/>
            <a:ext cx="1564257" cy="1187660"/>
          </a:xfrm>
          <a:prstGeom prst="rect">
            <a:avLst/>
          </a:prstGeom>
        </p:spPr>
      </p:pic>
    </p:spTree>
    <p:extLst>
      <p:ext uri="{BB962C8B-B14F-4D97-AF65-F5344CB8AC3E}">
        <p14:creationId xmlns:p14="http://schemas.microsoft.com/office/powerpoint/2010/main" val="2761578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468582"/>
          </a:xfrm>
        </p:spPr>
        <p:txBody>
          <a:bodyPr>
            <a:normAutofit/>
          </a:bodyPr>
          <a:lstStyle/>
          <a:p>
            <a:r>
              <a:rPr lang="en-US" dirty="0"/>
              <a:t>The purpose of applying the principles of risk transfer at every level are</a:t>
            </a:r>
          </a:p>
        </p:txBody>
      </p:sp>
      <p:graphicFrame>
        <p:nvGraphicFramePr>
          <p:cNvPr id="5" name="Content Placeholder 2">
            <a:extLst>
              <a:ext uri="{FF2B5EF4-FFF2-40B4-BE49-F238E27FC236}">
                <a16:creationId xmlns:a16="http://schemas.microsoft.com/office/drawing/2014/main" id="{0D6DB83A-102B-4374-9B4A-E78BE9E7E319}"/>
              </a:ext>
            </a:extLst>
          </p:cNvPr>
          <p:cNvGraphicFramePr>
            <a:graphicFrameLocks noGrp="1"/>
          </p:cNvGraphicFramePr>
          <p:nvPr>
            <p:ph idx="1"/>
            <p:extLst>
              <p:ext uri="{D42A27DB-BD31-4B8C-83A1-F6EECF244321}">
                <p14:modId xmlns:p14="http://schemas.microsoft.com/office/powerpoint/2010/main" val="1318532808"/>
              </p:ext>
            </p:extLst>
          </p:nvPr>
        </p:nvGraphicFramePr>
        <p:xfrm>
          <a:off x="1141413" y="2286000"/>
          <a:ext cx="9906000" cy="3387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5" name="Picture 4" descr="Logo&#10;&#10;Description automatically generated">
            <a:extLst>
              <a:ext uri="{FF2B5EF4-FFF2-40B4-BE49-F238E27FC236}">
                <a16:creationId xmlns:a16="http://schemas.microsoft.com/office/drawing/2014/main" id="{B74CFD4A-4ADE-460F-B16B-88D650B2028B}"/>
              </a:ext>
            </a:extLst>
          </p:cNvPr>
          <p:cNvPicPr>
            <a:picLocks noChangeAspect="1"/>
          </p:cNvPicPr>
          <p:nvPr/>
        </p:nvPicPr>
        <p:blipFill>
          <a:blip r:embed="rId8"/>
          <a:stretch>
            <a:fillRect/>
          </a:stretch>
        </p:blipFill>
        <p:spPr>
          <a:xfrm>
            <a:off x="10719759" y="168171"/>
            <a:ext cx="1204824" cy="900114"/>
          </a:xfrm>
          <a:prstGeom prst="rect">
            <a:avLst/>
          </a:prstGeom>
        </p:spPr>
      </p:pic>
    </p:spTree>
    <p:extLst>
      <p:ext uri="{BB962C8B-B14F-4D97-AF65-F5344CB8AC3E}">
        <p14:creationId xmlns:p14="http://schemas.microsoft.com/office/powerpoint/2010/main" val="4193376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84545" y="120770"/>
            <a:ext cx="9905998" cy="1468582"/>
          </a:xfrm>
        </p:spPr>
        <p:txBody>
          <a:bodyPr>
            <a:normAutofit/>
          </a:bodyPr>
          <a:lstStyle/>
          <a:p>
            <a:pPr>
              <a:lnSpc>
                <a:spcPct val="90000"/>
              </a:lnSpc>
            </a:pPr>
            <a:r>
              <a:rPr lang="en-US" dirty="0"/>
              <a:t>The main underlying principles of risk transfer can be summarized as follows:</a:t>
            </a:r>
            <a:br>
              <a:rPr lang="en-US"/>
            </a:br>
            <a:endParaRPr lang="en-US"/>
          </a:p>
        </p:txBody>
      </p:sp>
      <p:graphicFrame>
        <p:nvGraphicFramePr>
          <p:cNvPr id="7" name="Content Placeholder 2">
            <a:extLst>
              <a:ext uri="{FF2B5EF4-FFF2-40B4-BE49-F238E27FC236}">
                <a16:creationId xmlns:a16="http://schemas.microsoft.com/office/drawing/2014/main" id="{B30BD876-489E-4BF3-A969-3BD8834A4FAA}"/>
              </a:ext>
            </a:extLst>
          </p:cNvPr>
          <p:cNvGraphicFramePr>
            <a:graphicFrameLocks noGrp="1"/>
          </p:cNvGraphicFramePr>
          <p:nvPr>
            <p:ph idx="1"/>
            <p:extLst>
              <p:ext uri="{D42A27DB-BD31-4B8C-83A1-F6EECF244321}">
                <p14:modId xmlns:p14="http://schemas.microsoft.com/office/powerpoint/2010/main" val="3891425220"/>
              </p:ext>
            </p:extLst>
          </p:nvPr>
        </p:nvGraphicFramePr>
        <p:xfrm>
          <a:off x="-885795" y="1697359"/>
          <a:ext cx="13045868" cy="5902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 name="Picture 4" descr="Logo&#10;&#10;Description automatically generated">
            <a:extLst>
              <a:ext uri="{FF2B5EF4-FFF2-40B4-BE49-F238E27FC236}">
                <a16:creationId xmlns:a16="http://schemas.microsoft.com/office/drawing/2014/main" id="{0797D1C8-9171-47A5-AEA4-4086B518741D}"/>
              </a:ext>
            </a:extLst>
          </p:cNvPr>
          <p:cNvPicPr>
            <a:picLocks noChangeAspect="1"/>
          </p:cNvPicPr>
          <p:nvPr/>
        </p:nvPicPr>
        <p:blipFill>
          <a:blip r:embed="rId8"/>
          <a:stretch>
            <a:fillRect/>
          </a:stretch>
        </p:blipFill>
        <p:spPr>
          <a:xfrm>
            <a:off x="10274060" y="2928623"/>
            <a:ext cx="1564257" cy="1187660"/>
          </a:xfrm>
          <a:prstGeom prst="rect">
            <a:avLst/>
          </a:prstGeom>
        </p:spPr>
      </p:pic>
    </p:spTree>
    <p:extLst>
      <p:ext uri="{BB962C8B-B14F-4D97-AF65-F5344CB8AC3E}">
        <p14:creationId xmlns:p14="http://schemas.microsoft.com/office/powerpoint/2010/main" val="3682839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9851" y="1430179"/>
            <a:ext cx="3029313" cy="3675908"/>
          </a:xfrm>
        </p:spPr>
        <p:txBody>
          <a:bodyPr anchor="ctr">
            <a:normAutofit/>
          </a:bodyPr>
          <a:lstStyle/>
          <a:p>
            <a:r>
              <a:rPr lang="en-US" sz="3100"/>
              <a:t>TRANSFER OF RESPONSIBILITY TO PAY FOR LOSSES</a:t>
            </a:r>
          </a:p>
        </p:txBody>
      </p:sp>
      <p:sp>
        <p:nvSpPr>
          <p:cNvPr id="9" name="Rectangle 8">
            <a:extLst>
              <a:ext uri="{FF2B5EF4-FFF2-40B4-BE49-F238E27FC236}">
                <a16:creationId xmlns:a16="http://schemas.microsoft.com/office/drawing/2014/main" id="{7E475056-B0EB-44BE-8568-61ABEFB2E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8132066"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F2C8E2EC-73A4-48C2-B4D7-D7726BD908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9971"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13" name="Rectangle 12">
            <a:extLst>
              <a:ext uri="{FF2B5EF4-FFF2-40B4-BE49-F238E27FC236}">
                <a16:creationId xmlns:a16="http://schemas.microsoft.com/office/drawing/2014/main" id="{E82ABBDC-7A44-4AE8-A04F-B5495481B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94952"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Content Placeholder 2">
            <a:extLst>
              <a:ext uri="{FF2B5EF4-FFF2-40B4-BE49-F238E27FC236}">
                <a16:creationId xmlns:a16="http://schemas.microsoft.com/office/drawing/2014/main" id="{3F701CAC-53C6-41A0-A36B-1E9B061957C1}"/>
              </a:ext>
            </a:extLst>
          </p:cNvPr>
          <p:cNvGraphicFramePr>
            <a:graphicFrameLocks noGrp="1"/>
          </p:cNvGraphicFramePr>
          <p:nvPr>
            <p:ph idx="1"/>
            <p:extLst>
              <p:ext uri="{D42A27DB-BD31-4B8C-83A1-F6EECF244321}">
                <p14:modId xmlns:p14="http://schemas.microsoft.com/office/powerpoint/2010/main" val="892701131"/>
              </p:ext>
            </p:extLst>
          </p:nvPr>
        </p:nvGraphicFramePr>
        <p:xfrm>
          <a:off x="5054375" y="965200"/>
          <a:ext cx="6046133" cy="4605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Picture 4" descr="Logo&#10;&#10;Description automatically generated">
            <a:extLst>
              <a:ext uri="{FF2B5EF4-FFF2-40B4-BE49-F238E27FC236}">
                <a16:creationId xmlns:a16="http://schemas.microsoft.com/office/drawing/2014/main" id="{D8361283-1E4B-4B42-8022-FD27244F45BC}"/>
              </a:ext>
            </a:extLst>
          </p:cNvPr>
          <p:cNvPicPr>
            <a:picLocks noChangeAspect="1"/>
          </p:cNvPicPr>
          <p:nvPr/>
        </p:nvPicPr>
        <p:blipFill>
          <a:blip r:embed="rId8"/>
          <a:stretch>
            <a:fillRect/>
          </a:stretch>
        </p:blipFill>
        <p:spPr>
          <a:xfrm>
            <a:off x="7182928" y="5559680"/>
            <a:ext cx="1564257" cy="1187660"/>
          </a:xfrm>
          <a:prstGeom prst="rect">
            <a:avLst/>
          </a:prstGeom>
        </p:spPr>
      </p:pic>
    </p:spTree>
    <p:extLst>
      <p:ext uri="{BB962C8B-B14F-4D97-AF65-F5344CB8AC3E}">
        <p14:creationId xmlns:p14="http://schemas.microsoft.com/office/powerpoint/2010/main" val="2133602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564" y="-123645"/>
            <a:ext cx="9905998" cy="1905000"/>
          </a:xfrm>
        </p:spPr>
        <p:txBody>
          <a:bodyPr/>
          <a:lstStyle/>
          <a:p>
            <a:r>
              <a:rPr lang="en-US" dirty="0"/>
              <a:t>ADVATAGES VS DISADVANTAGES OF INSURANCE </a:t>
            </a:r>
          </a:p>
        </p:txBody>
      </p:sp>
      <p:sp>
        <p:nvSpPr>
          <p:cNvPr id="3" name="Text Placeholder 2"/>
          <p:cNvSpPr>
            <a:spLocks noGrp="1"/>
          </p:cNvSpPr>
          <p:nvPr>
            <p:ph type="body" idx="1"/>
          </p:nvPr>
        </p:nvSpPr>
        <p:spPr>
          <a:xfrm>
            <a:off x="437243" y="1939665"/>
            <a:ext cx="4588931" cy="576262"/>
          </a:xfrm>
        </p:spPr>
        <p:txBody>
          <a:bodyPr/>
          <a:lstStyle/>
          <a:p>
            <a:r>
              <a:rPr lang="en-US" dirty="0"/>
              <a:t>ADVANTAGES</a:t>
            </a:r>
          </a:p>
        </p:txBody>
      </p:sp>
      <p:sp>
        <p:nvSpPr>
          <p:cNvPr id="4" name="Content Placeholder 3"/>
          <p:cNvSpPr>
            <a:spLocks noGrp="1"/>
          </p:cNvSpPr>
          <p:nvPr>
            <p:ph sz="half" idx="2"/>
          </p:nvPr>
        </p:nvSpPr>
        <p:spPr>
          <a:xfrm>
            <a:off x="395010" y="2730361"/>
            <a:ext cx="5398269" cy="3706682"/>
          </a:xfrm>
        </p:spPr>
        <p:txBody>
          <a:bodyPr>
            <a:normAutofit fontScale="92500" lnSpcReduction="20000"/>
          </a:bodyPr>
          <a:lstStyle/>
          <a:p>
            <a:pPr lvl="0"/>
            <a:r>
              <a:rPr lang="en-US" dirty="0"/>
              <a:t>The insured can transfer risk for unexpectedly larger than expected or frequent losses to the insurer</a:t>
            </a:r>
          </a:p>
          <a:p>
            <a:pPr lvl="0"/>
            <a:r>
              <a:rPr lang="en-US" dirty="0"/>
              <a:t>The insured can substitute a known cost (the premium) for an unknown cost (the losses)</a:t>
            </a:r>
          </a:p>
          <a:p>
            <a:pPr lvl="0"/>
            <a:r>
              <a:rPr lang="en-US" dirty="0"/>
              <a:t>In any one financial period, premiums paid will only represent a very small proportion of values exposed to the risk of loss</a:t>
            </a:r>
          </a:p>
          <a:p>
            <a:pPr lvl="0"/>
            <a:r>
              <a:rPr lang="en-US" dirty="0"/>
              <a:t>Insurance acts smooth out the payment of losses over time </a:t>
            </a:r>
          </a:p>
          <a:p>
            <a:pPr lvl="0"/>
            <a:r>
              <a:rPr lang="en-US" dirty="0"/>
              <a:t>In addition to the risk transfer mechanism, the insured also benefits from the insurer‘s subsidiary functions – specialist advice on claims handling, risk reduction, etc.</a:t>
            </a:r>
          </a:p>
          <a:p>
            <a:endParaRPr lang="en-US" dirty="0"/>
          </a:p>
        </p:txBody>
      </p:sp>
      <p:sp>
        <p:nvSpPr>
          <p:cNvPr id="5" name="Text Placeholder 4"/>
          <p:cNvSpPr>
            <a:spLocks noGrp="1"/>
          </p:cNvSpPr>
          <p:nvPr>
            <p:ph type="body" sz="quarter" idx="3"/>
          </p:nvPr>
        </p:nvSpPr>
        <p:spPr>
          <a:xfrm>
            <a:off x="5411766" y="1945323"/>
            <a:ext cx="4185618" cy="576262"/>
          </a:xfrm>
        </p:spPr>
        <p:txBody>
          <a:bodyPr/>
          <a:lstStyle/>
          <a:p>
            <a:r>
              <a:rPr lang="en-US" dirty="0"/>
              <a:t>DISADVANTAGES</a:t>
            </a:r>
          </a:p>
        </p:txBody>
      </p:sp>
      <p:sp>
        <p:nvSpPr>
          <p:cNvPr id="6" name="Content Placeholder 5"/>
          <p:cNvSpPr>
            <a:spLocks noGrp="1"/>
          </p:cNvSpPr>
          <p:nvPr>
            <p:ph sz="quarter" idx="4"/>
          </p:nvPr>
        </p:nvSpPr>
        <p:spPr>
          <a:xfrm>
            <a:off x="5411766" y="2773493"/>
            <a:ext cx="6189216" cy="3304117"/>
          </a:xfrm>
        </p:spPr>
        <p:txBody>
          <a:bodyPr>
            <a:normAutofit fontScale="92500" lnSpcReduction="20000"/>
          </a:bodyPr>
          <a:lstStyle/>
          <a:p>
            <a:pPr lvl="0"/>
            <a:r>
              <a:rPr lang="en-US" dirty="0"/>
              <a:t>Not all risks are insurable; in particular, speculative risk </a:t>
            </a:r>
          </a:p>
          <a:p>
            <a:pPr lvl="0"/>
            <a:r>
              <a:rPr lang="en-US" dirty="0"/>
              <a:t>Insurance rarely provide a full compensation for losses – for example, no compensation is paid for use of management time or loss of goodwill</a:t>
            </a:r>
          </a:p>
          <a:p>
            <a:pPr lvl="0"/>
            <a:r>
              <a:rPr lang="en-US" dirty="0"/>
              <a:t>Not all premiums are certain in timing and amount, and they may vary widely from year to year</a:t>
            </a:r>
          </a:p>
          <a:p>
            <a:pPr lvl="0"/>
            <a:r>
              <a:rPr lang="en-US" dirty="0"/>
              <a:t>In the very long run, the insured will pay more in premiums than he receives in claims</a:t>
            </a:r>
          </a:p>
          <a:p>
            <a:endParaRPr lang="en-US" dirty="0"/>
          </a:p>
        </p:txBody>
      </p:sp>
      <p:pic>
        <p:nvPicPr>
          <p:cNvPr id="10" name="Picture 4" descr="Logo&#10;&#10;Description automatically generated">
            <a:extLst>
              <a:ext uri="{FF2B5EF4-FFF2-40B4-BE49-F238E27FC236}">
                <a16:creationId xmlns:a16="http://schemas.microsoft.com/office/drawing/2014/main" id="{14464D1C-6CAA-4E51-B112-60BC3D97928B}"/>
              </a:ext>
            </a:extLst>
          </p:cNvPr>
          <p:cNvPicPr>
            <a:picLocks noChangeAspect="1"/>
          </p:cNvPicPr>
          <p:nvPr/>
        </p:nvPicPr>
        <p:blipFill>
          <a:blip r:embed="rId2"/>
          <a:stretch>
            <a:fillRect/>
          </a:stretch>
        </p:blipFill>
        <p:spPr>
          <a:xfrm>
            <a:off x="9555192" y="5487793"/>
            <a:ext cx="1564257" cy="1187660"/>
          </a:xfrm>
          <a:prstGeom prst="rect">
            <a:avLst/>
          </a:prstGeom>
        </p:spPr>
      </p:pic>
    </p:spTree>
    <p:extLst>
      <p:ext uri="{BB962C8B-B14F-4D97-AF65-F5344CB8AC3E}">
        <p14:creationId xmlns:p14="http://schemas.microsoft.com/office/powerpoint/2010/main" val="18909393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613</TotalTime>
  <Words>1000</Words>
  <Application>Microsoft Office PowerPoint</Application>
  <PresentationFormat>Widescreen</PresentationFormat>
  <Paragraphs>87</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Mesh</vt:lpstr>
      <vt:lpstr>Demonstrate knowledge and understanding of the fundamental principles of risk finance in order to propose an insurance solution  </vt:lpstr>
      <vt:lpstr>OUTCOMES </vt:lpstr>
      <vt:lpstr>WHAT IS INSURANCE?</vt:lpstr>
      <vt:lpstr>TRANFER OF RISK</vt:lpstr>
      <vt:lpstr>METHODS TO TRANSFER RISK</vt:lpstr>
      <vt:lpstr>The purpose of applying the principles of risk transfer at every level are</vt:lpstr>
      <vt:lpstr>The main underlying principles of risk transfer can be summarized as follows: </vt:lpstr>
      <vt:lpstr>TRANSFER OF RESPONSIBILITY TO PAY FOR LOSSES</vt:lpstr>
      <vt:lpstr>ADVATAGES VS DISADVANTAGES OF INSURANCE </vt:lpstr>
      <vt:lpstr>The limits of insurance and risk retention/risk transfer parameters </vt:lpstr>
      <vt:lpstr>PowerPoint Presentation</vt:lpstr>
      <vt:lpstr>OTHER RISK CONCEPTS </vt:lpstr>
      <vt:lpstr>Reasons to retain some risk instead of transferring it all to an insurance company.</vt:lpstr>
      <vt:lpstr>Risk retention activities can be executed in various ways: </vt:lpstr>
      <vt:lpstr>The difference between a provision and a reserve </vt:lpstr>
      <vt:lpstr>Alternative Risk Transfer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SEEDS OF PROSPERITY</dc:creator>
  <cp:lastModifiedBy>SEEDS OF PROSPERITY</cp:lastModifiedBy>
  <cp:revision>102</cp:revision>
  <dcterms:created xsi:type="dcterms:W3CDTF">2019-06-07T18:20:45Z</dcterms:created>
  <dcterms:modified xsi:type="dcterms:W3CDTF">2021-04-21T18:00:50Z</dcterms:modified>
</cp:coreProperties>
</file>