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73" autoAdjust="0"/>
    <p:restoredTop sz="94660"/>
  </p:normalViewPr>
  <p:slideViewPr>
    <p:cSldViewPr snapToGrid="0">
      <p:cViewPr varScale="1">
        <p:scale>
          <a:sx n="116" d="100"/>
          <a:sy n="116" d="100"/>
        </p:scale>
        <p:origin x="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4664D-A292-4831-B548-10E02B9FFDE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B647FAC-D293-47D7-85B2-BD1466E6B700}">
      <dgm:prSet phldrT="[Text]"/>
      <dgm:spPr/>
      <dgm:t>
        <a:bodyPr/>
        <a:lstStyle/>
        <a:p>
          <a:r>
            <a:rPr lang="en-US" dirty="0"/>
            <a:t>Factors that reduce, maintain or enhance lifestyle</a:t>
          </a:r>
        </a:p>
      </dgm:t>
    </dgm:pt>
    <dgm:pt modelId="{C3B12863-543A-4C19-B9D5-74F7E61F0632}" type="parTrans" cxnId="{2B93CC34-C682-4CE3-B810-1F0C045EC6F2}">
      <dgm:prSet/>
      <dgm:spPr/>
      <dgm:t>
        <a:bodyPr/>
        <a:lstStyle/>
        <a:p>
          <a:endParaRPr lang="en-US"/>
        </a:p>
      </dgm:t>
    </dgm:pt>
    <dgm:pt modelId="{4B7DC394-8EA4-4948-8B1E-3F8853C2603C}" type="sibTrans" cxnId="{2B93CC34-C682-4CE3-B810-1F0C045EC6F2}">
      <dgm:prSet/>
      <dgm:spPr/>
      <dgm:t>
        <a:bodyPr/>
        <a:lstStyle/>
        <a:p>
          <a:endParaRPr lang="en-US"/>
        </a:p>
      </dgm:t>
    </dgm:pt>
    <dgm:pt modelId="{995C161C-0583-4C56-A5ED-89D49793AC5C}">
      <dgm:prSet phldrT="[Text]"/>
      <dgm:spPr/>
      <dgm:t>
        <a:bodyPr/>
        <a:lstStyle/>
        <a:p>
          <a:r>
            <a:rPr lang="en-US" dirty="0"/>
            <a:t>Needs, Wants and attitudes that influence financial decisions</a:t>
          </a:r>
        </a:p>
      </dgm:t>
    </dgm:pt>
    <dgm:pt modelId="{A8D997F3-DDE0-4046-81AA-F1FED7845557}" type="parTrans" cxnId="{10AA76E8-2198-45CD-85BC-B31054ABE94B}">
      <dgm:prSet/>
      <dgm:spPr/>
      <dgm:t>
        <a:bodyPr/>
        <a:lstStyle/>
        <a:p>
          <a:endParaRPr lang="en-US"/>
        </a:p>
      </dgm:t>
    </dgm:pt>
    <dgm:pt modelId="{A7F6838F-795C-402A-B7EB-6E7E5D5A919D}" type="sibTrans" cxnId="{10AA76E8-2198-45CD-85BC-B31054ABE94B}">
      <dgm:prSet/>
      <dgm:spPr/>
      <dgm:t>
        <a:bodyPr/>
        <a:lstStyle/>
        <a:p>
          <a:endParaRPr lang="en-US"/>
        </a:p>
      </dgm:t>
    </dgm:pt>
    <dgm:pt modelId="{F5B077E7-FDDA-4D60-B8AB-12ED23FEC5F8}">
      <dgm:prSet phldrT="[Text]"/>
      <dgm:spPr/>
      <dgm:t>
        <a:bodyPr/>
        <a:lstStyle/>
        <a:p>
          <a:r>
            <a:rPr lang="en-US" dirty="0"/>
            <a:t>Individual choices</a:t>
          </a:r>
        </a:p>
      </dgm:t>
    </dgm:pt>
    <dgm:pt modelId="{9FA7167A-7886-47A9-BA7F-EF1F25ED3511}" type="parTrans" cxnId="{CAD784D1-C8D5-4F8F-BFFC-128CEEC5CECD}">
      <dgm:prSet/>
      <dgm:spPr/>
      <dgm:t>
        <a:bodyPr/>
        <a:lstStyle/>
        <a:p>
          <a:endParaRPr lang="en-US"/>
        </a:p>
      </dgm:t>
    </dgm:pt>
    <dgm:pt modelId="{4DEDD648-4CAD-4CF8-A013-F4C04E5647D5}" type="sibTrans" cxnId="{CAD784D1-C8D5-4F8F-BFFC-128CEEC5CECD}">
      <dgm:prSet/>
      <dgm:spPr/>
      <dgm:t>
        <a:bodyPr/>
        <a:lstStyle/>
        <a:p>
          <a:endParaRPr lang="en-US"/>
        </a:p>
      </dgm:t>
    </dgm:pt>
    <dgm:pt modelId="{4E0C6910-39D8-4241-AF55-E1915D08A5EA}">
      <dgm:prSet phldrT="[Text]"/>
      <dgm:spPr/>
      <dgm:t>
        <a:bodyPr/>
        <a:lstStyle/>
        <a:p>
          <a:r>
            <a:rPr lang="en-US" dirty="0"/>
            <a:t>Individual lifestyle</a:t>
          </a:r>
        </a:p>
      </dgm:t>
    </dgm:pt>
    <dgm:pt modelId="{AA6D6339-03E1-4425-92F0-51D834627734}" type="parTrans" cxnId="{BCD86BCF-DF64-4542-8AF6-664FBC5FF820}">
      <dgm:prSet/>
      <dgm:spPr/>
      <dgm:t>
        <a:bodyPr/>
        <a:lstStyle/>
        <a:p>
          <a:endParaRPr lang="en-US"/>
        </a:p>
      </dgm:t>
    </dgm:pt>
    <dgm:pt modelId="{552C5CE7-EE4B-4CF1-9DE1-C0AE8C61CB46}" type="sibTrans" cxnId="{BCD86BCF-DF64-4542-8AF6-664FBC5FF820}">
      <dgm:prSet/>
      <dgm:spPr/>
      <dgm:t>
        <a:bodyPr/>
        <a:lstStyle/>
        <a:p>
          <a:endParaRPr lang="en-US"/>
        </a:p>
      </dgm:t>
    </dgm:pt>
    <dgm:pt modelId="{7C62B95C-2DAC-4149-B739-D76CC8A2FEA2}" type="pres">
      <dgm:prSet presAssocID="{F104664D-A292-4831-B548-10E02B9FFDE7}" presName="cycle" presStyleCnt="0">
        <dgm:presLayoutVars>
          <dgm:dir/>
          <dgm:resizeHandles val="exact"/>
        </dgm:presLayoutVars>
      </dgm:prSet>
      <dgm:spPr/>
    </dgm:pt>
    <dgm:pt modelId="{0D15AAB2-673F-410E-8818-8B3ED843E0C8}" type="pres">
      <dgm:prSet presAssocID="{7B647FAC-D293-47D7-85B2-BD1466E6B700}" presName="dummy" presStyleCnt="0"/>
      <dgm:spPr/>
    </dgm:pt>
    <dgm:pt modelId="{70915101-40F2-449C-86A6-634EDF3A74AD}" type="pres">
      <dgm:prSet presAssocID="{7B647FAC-D293-47D7-85B2-BD1466E6B700}" presName="node" presStyleLbl="revTx" presStyleIdx="0" presStyleCnt="4" custScaleX="134883">
        <dgm:presLayoutVars>
          <dgm:bulletEnabled val="1"/>
        </dgm:presLayoutVars>
      </dgm:prSet>
      <dgm:spPr/>
    </dgm:pt>
    <dgm:pt modelId="{D63CAAAD-45A3-4DD7-B308-0C1AECC50D17}" type="pres">
      <dgm:prSet presAssocID="{4B7DC394-8EA4-4948-8B1E-3F8853C2603C}" presName="sibTrans" presStyleLbl="node1" presStyleIdx="0" presStyleCnt="4"/>
      <dgm:spPr/>
    </dgm:pt>
    <dgm:pt modelId="{1CC4DCF8-79D2-4596-BD09-C2227C6ECF6E}" type="pres">
      <dgm:prSet presAssocID="{995C161C-0583-4C56-A5ED-89D49793AC5C}" presName="dummy" presStyleCnt="0"/>
      <dgm:spPr/>
    </dgm:pt>
    <dgm:pt modelId="{0F61D3CA-6968-456D-98E7-BF6564475F9F}" type="pres">
      <dgm:prSet presAssocID="{995C161C-0583-4C56-A5ED-89D49793AC5C}" presName="node" presStyleLbl="revTx" presStyleIdx="1" presStyleCnt="4" custScaleX="195235">
        <dgm:presLayoutVars>
          <dgm:bulletEnabled val="1"/>
        </dgm:presLayoutVars>
      </dgm:prSet>
      <dgm:spPr/>
    </dgm:pt>
    <dgm:pt modelId="{BD3E7EAC-B172-4557-B4F7-CE401DCB11E3}" type="pres">
      <dgm:prSet presAssocID="{A7F6838F-795C-402A-B7EB-6E7E5D5A919D}" presName="sibTrans" presStyleLbl="node1" presStyleIdx="1" presStyleCnt="4"/>
      <dgm:spPr/>
    </dgm:pt>
    <dgm:pt modelId="{E57DF1C7-DDDF-4842-A4FD-10850F4D6D8F}" type="pres">
      <dgm:prSet presAssocID="{F5B077E7-FDDA-4D60-B8AB-12ED23FEC5F8}" presName="dummy" presStyleCnt="0"/>
      <dgm:spPr/>
    </dgm:pt>
    <dgm:pt modelId="{985827F4-414A-48A2-8202-6481BF68D46F}" type="pres">
      <dgm:prSet presAssocID="{F5B077E7-FDDA-4D60-B8AB-12ED23FEC5F8}" presName="node" presStyleLbl="revTx" presStyleIdx="2" presStyleCnt="4">
        <dgm:presLayoutVars>
          <dgm:bulletEnabled val="1"/>
        </dgm:presLayoutVars>
      </dgm:prSet>
      <dgm:spPr/>
    </dgm:pt>
    <dgm:pt modelId="{42B7F5B8-CFFB-4C91-ADE5-5BE3DAA2FEEB}" type="pres">
      <dgm:prSet presAssocID="{4DEDD648-4CAD-4CF8-A013-F4C04E5647D5}" presName="sibTrans" presStyleLbl="node1" presStyleIdx="2" presStyleCnt="4"/>
      <dgm:spPr/>
    </dgm:pt>
    <dgm:pt modelId="{BC079766-5886-4CD0-88FC-887B313D14FA}" type="pres">
      <dgm:prSet presAssocID="{4E0C6910-39D8-4241-AF55-E1915D08A5EA}" presName="dummy" presStyleCnt="0"/>
      <dgm:spPr/>
    </dgm:pt>
    <dgm:pt modelId="{5C198733-9567-4082-B443-453D8AFB5128}" type="pres">
      <dgm:prSet presAssocID="{4E0C6910-39D8-4241-AF55-E1915D08A5EA}" presName="node" presStyleLbl="revTx" presStyleIdx="3" presStyleCnt="4">
        <dgm:presLayoutVars>
          <dgm:bulletEnabled val="1"/>
        </dgm:presLayoutVars>
      </dgm:prSet>
      <dgm:spPr/>
    </dgm:pt>
    <dgm:pt modelId="{2F8BFD97-C826-441D-B08A-634DCDDEAB49}" type="pres">
      <dgm:prSet presAssocID="{552C5CE7-EE4B-4CF1-9DE1-C0AE8C61CB46}" presName="sibTrans" presStyleLbl="node1" presStyleIdx="3" presStyleCnt="4"/>
      <dgm:spPr/>
    </dgm:pt>
  </dgm:ptLst>
  <dgm:cxnLst>
    <dgm:cxn modelId="{E4B4BF29-7D62-40EB-9BAE-B7D568ACF0F0}" type="presOf" srcId="{F5B077E7-FDDA-4D60-B8AB-12ED23FEC5F8}" destId="{985827F4-414A-48A2-8202-6481BF68D46F}" srcOrd="0" destOrd="0" presId="urn:microsoft.com/office/officeart/2005/8/layout/cycle1"/>
    <dgm:cxn modelId="{2B93CC34-C682-4CE3-B810-1F0C045EC6F2}" srcId="{F104664D-A292-4831-B548-10E02B9FFDE7}" destId="{7B647FAC-D293-47D7-85B2-BD1466E6B700}" srcOrd="0" destOrd="0" parTransId="{C3B12863-543A-4C19-B9D5-74F7E61F0632}" sibTransId="{4B7DC394-8EA4-4948-8B1E-3F8853C2603C}"/>
    <dgm:cxn modelId="{8674FF83-843C-41E5-A326-BC1AB15C5493}" type="presOf" srcId="{4DEDD648-4CAD-4CF8-A013-F4C04E5647D5}" destId="{42B7F5B8-CFFB-4C91-ADE5-5BE3DAA2FEEB}" srcOrd="0" destOrd="0" presId="urn:microsoft.com/office/officeart/2005/8/layout/cycle1"/>
    <dgm:cxn modelId="{CC1DCB88-A8D9-4EA7-B6B2-21DEFDC8AA54}" type="presOf" srcId="{F104664D-A292-4831-B548-10E02B9FFDE7}" destId="{7C62B95C-2DAC-4149-B739-D76CC8A2FEA2}" srcOrd="0" destOrd="0" presId="urn:microsoft.com/office/officeart/2005/8/layout/cycle1"/>
    <dgm:cxn modelId="{6A1B7B9A-005E-41DD-973C-31F2591D3763}" type="presOf" srcId="{995C161C-0583-4C56-A5ED-89D49793AC5C}" destId="{0F61D3CA-6968-456D-98E7-BF6564475F9F}" srcOrd="0" destOrd="0" presId="urn:microsoft.com/office/officeart/2005/8/layout/cycle1"/>
    <dgm:cxn modelId="{CD57699D-9FC7-47CC-AD05-5C6802F9D62C}" type="presOf" srcId="{A7F6838F-795C-402A-B7EB-6E7E5D5A919D}" destId="{BD3E7EAC-B172-4557-B4F7-CE401DCB11E3}" srcOrd="0" destOrd="0" presId="urn:microsoft.com/office/officeart/2005/8/layout/cycle1"/>
    <dgm:cxn modelId="{819B0EA2-3F0B-4375-8D67-9992F92F108F}" type="presOf" srcId="{4B7DC394-8EA4-4948-8B1E-3F8853C2603C}" destId="{D63CAAAD-45A3-4DD7-B308-0C1AECC50D17}" srcOrd="0" destOrd="0" presId="urn:microsoft.com/office/officeart/2005/8/layout/cycle1"/>
    <dgm:cxn modelId="{8C7E3DC2-B8D5-4EFA-90CC-3184111D90DB}" type="presOf" srcId="{552C5CE7-EE4B-4CF1-9DE1-C0AE8C61CB46}" destId="{2F8BFD97-C826-441D-B08A-634DCDDEAB49}" srcOrd="0" destOrd="0" presId="urn:microsoft.com/office/officeart/2005/8/layout/cycle1"/>
    <dgm:cxn modelId="{BCD86BCF-DF64-4542-8AF6-664FBC5FF820}" srcId="{F104664D-A292-4831-B548-10E02B9FFDE7}" destId="{4E0C6910-39D8-4241-AF55-E1915D08A5EA}" srcOrd="3" destOrd="0" parTransId="{AA6D6339-03E1-4425-92F0-51D834627734}" sibTransId="{552C5CE7-EE4B-4CF1-9DE1-C0AE8C61CB46}"/>
    <dgm:cxn modelId="{CAD784D1-C8D5-4F8F-BFFC-128CEEC5CECD}" srcId="{F104664D-A292-4831-B548-10E02B9FFDE7}" destId="{F5B077E7-FDDA-4D60-B8AB-12ED23FEC5F8}" srcOrd="2" destOrd="0" parTransId="{9FA7167A-7886-47A9-BA7F-EF1F25ED3511}" sibTransId="{4DEDD648-4CAD-4CF8-A013-F4C04E5647D5}"/>
    <dgm:cxn modelId="{A746BDD7-FE96-4BF0-956B-3546EF2E899B}" type="presOf" srcId="{7B647FAC-D293-47D7-85B2-BD1466E6B700}" destId="{70915101-40F2-449C-86A6-634EDF3A74AD}" srcOrd="0" destOrd="0" presId="urn:microsoft.com/office/officeart/2005/8/layout/cycle1"/>
    <dgm:cxn modelId="{10AA76E8-2198-45CD-85BC-B31054ABE94B}" srcId="{F104664D-A292-4831-B548-10E02B9FFDE7}" destId="{995C161C-0583-4C56-A5ED-89D49793AC5C}" srcOrd="1" destOrd="0" parTransId="{A8D997F3-DDE0-4046-81AA-F1FED7845557}" sibTransId="{A7F6838F-795C-402A-B7EB-6E7E5D5A919D}"/>
    <dgm:cxn modelId="{4CB8DFF8-024E-419B-9E07-B8AA06A6B8D0}" type="presOf" srcId="{4E0C6910-39D8-4241-AF55-E1915D08A5EA}" destId="{5C198733-9567-4082-B443-453D8AFB5128}" srcOrd="0" destOrd="0" presId="urn:microsoft.com/office/officeart/2005/8/layout/cycle1"/>
    <dgm:cxn modelId="{5CB2555F-BE91-4923-9356-E525317817E0}" type="presParOf" srcId="{7C62B95C-2DAC-4149-B739-D76CC8A2FEA2}" destId="{0D15AAB2-673F-410E-8818-8B3ED843E0C8}" srcOrd="0" destOrd="0" presId="urn:microsoft.com/office/officeart/2005/8/layout/cycle1"/>
    <dgm:cxn modelId="{1AEB85D1-475E-4D78-905D-C8C8929237B3}" type="presParOf" srcId="{7C62B95C-2DAC-4149-B739-D76CC8A2FEA2}" destId="{70915101-40F2-449C-86A6-634EDF3A74AD}" srcOrd="1" destOrd="0" presId="urn:microsoft.com/office/officeart/2005/8/layout/cycle1"/>
    <dgm:cxn modelId="{F0CCF1A6-E511-4AAA-A7C9-55754263A79A}" type="presParOf" srcId="{7C62B95C-2DAC-4149-B739-D76CC8A2FEA2}" destId="{D63CAAAD-45A3-4DD7-B308-0C1AECC50D17}" srcOrd="2" destOrd="0" presId="urn:microsoft.com/office/officeart/2005/8/layout/cycle1"/>
    <dgm:cxn modelId="{70F91905-32F9-4269-A72F-E3CD9752146D}" type="presParOf" srcId="{7C62B95C-2DAC-4149-B739-D76CC8A2FEA2}" destId="{1CC4DCF8-79D2-4596-BD09-C2227C6ECF6E}" srcOrd="3" destOrd="0" presId="urn:microsoft.com/office/officeart/2005/8/layout/cycle1"/>
    <dgm:cxn modelId="{940E46F9-663B-4261-B169-83BCA17817CE}" type="presParOf" srcId="{7C62B95C-2DAC-4149-B739-D76CC8A2FEA2}" destId="{0F61D3CA-6968-456D-98E7-BF6564475F9F}" srcOrd="4" destOrd="0" presId="urn:microsoft.com/office/officeart/2005/8/layout/cycle1"/>
    <dgm:cxn modelId="{BEC344D0-8093-4FF3-B5FB-494A116E127F}" type="presParOf" srcId="{7C62B95C-2DAC-4149-B739-D76CC8A2FEA2}" destId="{BD3E7EAC-B172-4557-B4F7-CE401DCB11E3}" srcOrd="5" destOrd="0" presId="urn:microsoft.com/office/officeart/2005/8/layout/cycle1"/>
    <dgm:cxn modelId="{35ADCB05-9662-4279-B700-529A6CD7BB0C}" type="presParOf" srcId="{7C62B95C-2DAC-4149-B739-D76CC8A2FEA2}" destId="{E57DF1C7-DDDF-4842-A4FD-10850F4D6D8F}" srcOrd="6" destOrd="0" presId="urn:microsoft.com/office/officeart/2005/8/layout/cycle1"/>
    <dgm:cxn modelId="{732DAA85-54F6-4F49-BCD0-340A5704C72B}" type="presParOf" srcId="{7C62B95C-2DAC-4149-B739-D76CC8A2FEA2}" destId="{985827F4-414A-48A2-8202-6481BF68D46F}" srcOrd="7" destOrd="0" presId="urn:microsoft.com/office/officeart/2005/8/layout/cycle1"/>
    <dgm:cxn modelId="{2B8874FE-2ED7-44DE-925A-9677419FBE98}" type="presParOf" srcId="{7C62B95C-2DAC-4149-B739-D76CC8A2FEA2}" destId="{42B7F5B8-CFFB-4C91-ADE5-5BE3DAA2FEEB}" srcOrd="8" destOrd="0" presId="urn:microsoft.com/office/officeart/2005/8/layout/cycle1"/>
    <dgm:cxn modelId="{712BC4B8-3EC9-4359-B817-1FE35D477C43}" type="presParOf" srcId="{7C62B95C-2DAC-4149-B739-D76CC8A2FEA2}" destId="{BC079766-5886-4CD0-88FC-887B313D14FA}" srcOrd="9" destOrd="0" presId="urn:microsoft.com/office/officeart/2005/8/layout/cycle1"/>
    <dgm:cxn modelId="{A5C0AFE0-5236-4F0A-A808-02C29519D9C1}" type="presParOf" srcId="{7C62B95C-2DAC-4149-B739-D76CC8A2FEA2}" destId="{5C198733-9567-4082-B443-453D8AFB5128}" srcOrd="10" destOrd="0" presId="urn:microsoft.com/office/officeart/2005/8/layout/cycle1"/>
    <dgm:cxn modelId="{00CA9AB5-E325-42CA-B2BB-2974315C13BA}" type="presParOf" srcId="{7C62B95C-2DAC-4149-B739-D76CC8A2FEA2}" destId="{2F8BFD97-C826-441D-B08A-634DCDDEAB49}"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15101-40F2-449C-86A6-634EDF3A74AD}">
      <dsp:nvSpPr>
        <dsp:cNvPr id="0" name=""/>
        <dsp:cNvSpPr/>
      </dsp:nvSpPr>
      <dsp:spPr>
        <a:xfrm>
          <a:off x="4281604" y="97496"/>
          <a:ext cx="2075731" cy="15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Factors that reduce, maintain or enhance lifestyle</a:t>
          </a:r>
        </a:p>
      </dsp:txBody>
      <dsp:txXfrm>
        <a:off x="4281604" y="97496"/>
        <a:ext cx="2075731" cy="1538912"/>
      </dsp:txXfrm>
    </dsp:sp>
    <dsp:sp modelId="{D63CAAAD-45A3-4DD7-B308-0C1AECC50D17}">
      <dsp:nvSpPr>
        <dsp:cNvPr id="0" name=""/>
        <dsp:cNvSpPr/>
      </dsp:nvSpPr>
      <dsp:spPr>
        <a:xfrm>
          <a:off x="1834855" y="-229"/>
          <a:ext cx="4351797" cy="4351797"/>
        </a:xfrm>
        <a:prstGeom prst="circularArrow">
          <a:avLst>
            <a:gd name="adj1" fmla="val 6896"/>
            <a:gd name="adj2" fmla="val 464849"/>
            <a:gd name="adj3" fmla="val 551533"/>
            <a:gd name="adj4" fmla="val 20583618"/>
            <a:gd name="adj5" fmla="val 804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1D3CA-6968-456D-98E7-BF6564475F9F}">
      <dsp:nvSpPr>
        <dsp:cNvPr id="0" name=""/>
        <dsp:cNvSpPr/>
      </dsp:nvSpPr>
      <dsp:spPr>
        <a:xfrm>
          <a:off x="3817222" y="2714928"/>
          <a:ext cx="3004495" cy="15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Needs, Wants and attitudes that influence financial decisions</a:t>
          </a:r>
        </a:p>
      </dsp:txBody>
      <dsp:txXfrm>
        <a:off x="3817222" y="2714928"/>
        <a:ext cx="3004495" cy="1538912"/>
      </dsp:txXfrm>
    </dsp:sp>
    <dsp:sp modelId="{BD3E7EAC-B172-4557-B4F7-CE401DCB11E3}">
      <dsp:nvSpPr>
        <dsp:cNvPr id="0" name=""/>
        <dsp:cNvSpPr/>
      </dsp:nvSpPr>
      <dsp:spPr>
        <a:xfrm>
          <a:off x="1834855" y="-229"/>
          <a:ext cx="4351797" cy="4351797"/>
        </a:xfrm>
        <a:prstGeom prst="circularArrow">
          <a:avLst>
            <a:gd name="adj1" fmla="val 6896"/>
            <a:gd name="adj2" fmla="val 464849"/>
            <a:gd name="adj3" fmla="val 5951533"/>
            <a:gd name="adj4" fmla="val 5760132"/>
            <a:gd name="adj5" fmla="val 804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827F4-414A-48A2-8202-6481BF68D46F}">
      <dsp:nvSpPr>
        <dsp:cNvPr id="0" name=""/>
        <dsp:cNvSpPr/>
      </dsp:nvSpPr>
      <dsp:spPr>
        <a:xfrm>
          <a:off x="1932582" y="2714928"/>
          <a:ext cx="1538912" cy="15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Individual choices</a:t>
          </a:r>
        </a:p>
      </dsp:txBody>
      <dsp:txXfrm>
        <a:off x="1932582" y="2714928"/>
        <a:ext cx="1538912" cy="1538912"/>
      </dsp:txXfrm>
    </dsp:sp>
    <dsp:sp modelId="{42B7F5B8-CFFB-4C91-ADE5-5BE3DAA2FEEB}">
      <dsp:nvSpPr>
        <dsp:cNvPr id="0" name=""/>
        <dsp:cNvSpPr/>
      </dsp:nvSpPr>
      <dsp:spPr>
        <a:xfrm>
          <a:off x="1834855" y="-229"/>
          <a:ext cx="4351797" cy="4351797"/>
        </a:xfrm>
        <a:prstGeom prst="circularArrow">
          <a:avLst>
            <a:gd name="adj1" fmla="val 6896"/>
            <a:gd name="adj2" fmla="val 464849"/>
            <a:gd name="adj3" fmla="val 11351533"/>
            <a:gd name="adj4" fmla="val 9783618"/>
            <a:gd name="adj5" fmla="val 804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98733-9567-4082-B443-453D8AFB5128}">
      <dsp:nvSpPr>
        <dsp:cNvPr id="0" name=""/>
        <dsp:cNvSpPr/>
      </dsp:nvSpPr>
      <dsp:spPr>
        <a:xfrm>
          <a:off x="1932582" y="97496"/>
          <a:ext cx="1538912" cy="15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Individual lifestyle</a:t>
          </a:r>
        </a:p>
      </dsp:txBody>
      <dsp:txXfrm>
        <a:off x="1932582" y="97496"/>
        <a:ext cx="1538912" cy="1538912"/>
      </dsp:txXfrm>
    </dsp:sp>
    <dsp:sp modelId="{2F8BFD97-C826-441D-B08A-634DCDDEAB49}">
      <dsp:nvSpPr>
        <dsp:cNvPr id="0" name=""/>
        <dsp:cNvSpPr/>
      </dsp:nvSpPr>
      <dsp:spPr>
        <a:xfrm>
          <a:off x="1834855" y="-229"/>
          <a:ext cx="4351797" cy="4351797"/>
        </a:xfrm>
        <a:prstGeom prst="circularArrow">
          <a:avLst>
            <a:gd name="adj1" fmla="val 6896"/>
            <a:gd name="adj2" fmla="val 464849"/>
            <a:gd name="adj3" fmla="val 16240051"/>
            <a:gd name="adj4" fmla="val 15183618"/>
            <a:gd name="adj5" fmla="val 804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95595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C136FE-83DB-453A-BC46-4DF24C7908B3}" type="datetimeFigureOut">
              <a:rPr lang="en-US" smtClean="0"/>
              <a:t>9/29/20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327728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263598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115592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628347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EC136FE-83DB-453A-BC46-4DF24C7908B3}" type="datetimeFigureOut">
              <a:rPr lang="en-US" smtClean="0"/>
              <a:t>9/29/20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21704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EC136FE-83DB-453A-BC46-4DF24C7908B3}" type="datetimeFigureOut">
              <a:rPr lang="en-US" smtClean="0"/>
              <a:t>9/29/20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152239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53491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344392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177265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C136FE-83DB-453A-BC46-4DF24C7908B3}"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182732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C136FE-83DB-453A-BC46-4DF24C7908B3}" type="datetimeFigureOut">
              <a:rPr lang="en-US" smtClean="0"/>
              <a:t>9/29/20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287857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136FE-83DB-453A-BC46-4DF24C7908B3}" type="datetimeFigureOut">
              <a:rPr lang="en-US" smtClean="0"/>
              <a:t>9/29/20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333288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C136FE-83DB-453A-BC46-4DF24C7908B3}" type="datetimeFigureOut">
              <a:rPr lang="en-US" smtClean="0"/>
              <a:t>9/29/20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184365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136FE-83DB-453A-BC46-4DF24C7908B3}" type="datetimeFigureOut">
              <a:rPr lang="en-US" smtClean="0"/>
              <a:t>9/29/20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29676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C136FE-83DB-453A-BC46-4DF24C7908B3}" type="datetimeFigureOut">
              <a:rPr lang="en-US" smtClean="0"/>
              <a:t>9/29/20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330884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C136FE-83DB-453A-BC46-4DF24C7908B3}" type="datetimeFigureOut">
              <a:rPr lang="en-US" smtClean="0"/>
              <a:t>9/29/20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7590AD-E2E0-45FD-BC35-DE9C6BCA59C3}" type="slidenum">
              <a:rPr lang="en-US" smtClean="0"/>
              <a:t>‹#›</a:t>
            </a:fld>
            <a:endParaRPr lang="en-US"/>
          </a:p>
        </p:txBody>
      </p:sp>
    </p:spTree>
    <p:extLst>
      <p:ext uri="{BB962C8B-B14F-4D97-AF65-F5344CB8AC3E}">
        <p14:creationId xmlns:p14="http://schemas.microsoft.com/office/powerpoint/2010/main" val="276577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EC136FE-83DB-453A-BC46-4DF24C7908B3}" type="datetimeFigureOut">
              <a:rPr lang="en-US" smtClean="0"/>
              <a:t>9/29/20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37590AD-E2E0-45FD-BC35-DE9C6BCA59C3}" type="slidenum">
              <a:rPr lang="en-US" smtClean="0"/>
              <a:t>‹#›</a:t>
            </a:fld>
            <a:endParaRPr lang="en-US"/>
          </a:p>
        </p:txBody>
      </p:sp>
    </p:spTree>
    <p:extLst>
      <p:ext uri="{BB962C8B-B14F-4D97-AF65-F5344CB8AC3E}">
        <p14:creationId xmlns:p14="http://schemas.microsoft.com/office/powerpoint/2010/main" val="1066194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0446" y="5149766"/>
            <a:ext cx="1440184" cy="1083959"/>
          </a:xfrm>
          <a:prstGeom prst="rect">
            <a:avLst/>
          </a:prstGeom>
        </p:spPr>
      </p:pic>
      <p:sp>
        <p:nvSpPr>
          <p:cNvPr id="7" name="Rectangle 6"/>
          <p:cNvSpPr/>
          <p:nvPr/>
        </p:nvSpPr>
        <p:spPr>
          <a:xfrm>
            <a:off x="875211" y="898848"/>
            <a:ext cx="9940835" cy="2800767"/>
          </a:xfrm>
          <a:prstGeom prst="rect">
            <a:avLst/>
          </a:prstGeom>
        </p:spPr>
        <p:txBody>
          <a:bodyPr wrap="square">
            <a:spAutoFit/>
          </a:bodyPr>
          <a:lstStyle/>
          <a:p>
            <a:endParaRPr lang="en-US" sz="2800" dirty="0">
              <a:solidFill>
                <a:schemeClr val="bg1"/>
              </a:solidFill>
            </a:endParaRPr>
          </a:p>
          <a:p>
            <a:r>
              <a:rPr lang="en-US" sz="3600" b="1" dirty="0">
                <a:solidFill>
                  <a:schemeClr val="bg1"/>
                </a:solidFill>
              </a:rPr>
              <a:t>LIFE CYCLE OF INDIVIDUAL AND HOW IT AFFECTS FINANCIAL DECISIONS</a:t>
            </a:r>
          </a:p>
          <a:p>
            <a:endParaRPr lang="en-US" sz="3600" dirty="0">
              <a:solidFill>
                <a:schemeClr val="bg1"/>
              </a:solidFill>
            </a:endParaRPr>
          </a:p>
          <a:p>
            <a:r>
              <a:rPr lang="en-US" sz="2000" dirty="0">
                <a:solidFill>
                  <a:schemeClr val="bg1"/>
                </a:solidFill>
              </a:rPr>
              <a:t>Unit Standard No: 230077</a:t>
            </a:r>
          </a:p>
          <a:p>
            <a:endParaRPr lang="en-US" sz="2000" dirty="0">
              <a:solidFill>
                <a:schemeClr val="bg1"/>
              </a:solidFill>
            </a:endParaRPr>
          </a:p>
        </p:txBody>
      </p:sp>
    </p:spTree>
    <p:extLst>
      <p:ext uri="{BB962C8B-B14F-4D97-AF65-F5344CB8AC3E}">
        <p14:creationId xmlns:p14="http://schemas.microsoft.com/office/powerpoint/2010/main" val="106519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influence of an individual's occupation and avocations, and lifestyle on basic needs and wants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2225013"/>
              </p:ext>
            </p:extLst>
          </p:nvPr>
        </p:nvGraphicFramePr>
        <p:xfrm>
          <a:off x="1543595" y="2047694"/>
          <a:ext cx="865849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345758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Choices</a:t>
            </a:r>
          </a:p>
        </p:txBody>
      </p:sp>
      <p:sp>
        <p:nvSpPr>
          <p:cNvPr id="3" name="Content Placeholder 2"/>
          <p:cNvSpPr>
            <a:spLocks noGrp="1"/>
          </p:cNvSpPr>
          <p:nvPr>
            <p:ph idx="1"/>
          </p:nvPr>
        </p:nvSpPr>
        <p:spPr>
          <a:xfrm>
            <a:off x="452610" y="2098312"/>
            <a:ext cx="10515600" cy="4351338"/>
          </a:xfrm>
        </p:spPr>
        <p:txBody>
          <a:bodyPr>
            <a:normAutofit fontScale="92500" lnSpcReduction="10000"/>
          </a:bodyPr>
          <a:lstStyle/>
          <a:p>
            <a:pPr marL="0" indent="0">
              <a:buNone/>
            </a:pPr>
            <a:r>
              <a:rPr lang="en-US" dirty="0"/>
              <a:t>Example 1:</a:t>
            </a:r>
          </a:p>
          <a:p>
            <a:endParaRPr lang="en-US" dirty="0"/>
          </a:p>
          <a:p>
            <a:r>
              <a:rPr lang="en-US" dirty="0"/>
              <a:t>Nathan </a:t>
            </a:r>
            <a:r>
              <a:rPr lang="en-US" dirty="0" err="1"/>
              <a:t>Khumalo’s</a:t>
            </a:r>
            <a:r>
              <a:rPr lang="en-US" dirty="0"/>
              <a:t> lifestyle is that of a person living in </a:t>
            </a:r>
            <a:r>
              <a:rPr lang="en-US" dirty="0" err="1"/>
              <a:t>Sandton</a:t>
            </a:r>
            <a:r>
              <a:rPr lang="en-US" dirty="0"/>
              <a:t>. The fact that he is a CEO and his wife is a medical doctor enhances this lifestyle. They are both aware of the need to make sufficient provision for retirement and they want to provide their children with excellent education. They have therefore chosen to invest in retirement annuities and educational policies for their children.</a:t>
            </a:r>
          </a:p>
          <a:p>
            <a:pPr marL="0" indent="0">
              <a:buNone/>
            </a:pPr>
            <a:endParaRPr lang="en-US" dirty="0"/>
          </a:p>
          <a:p>
            <a:pPr marL="0" indent="0">
              <a:buNone/>
            </a:pPr>
            <a:r>
              <a:rPr lang="en-US" dirty="0"/>
              <a:t>Example 2:</a:t>
            </a:r>
          </a:p>
          <a:p>
            <a:endParaRPr lang="en-US" dirty="0"/>
          </a:p>
          <a:p>
            <a:r>
              <a:rPr lang="en-US" dirty="0" err="1"/>
              <a:t>Koos</a:t>
            </a:r>
            <a:r>
              <a:rPr lang="en-US" dirty="0"/>
              <a:t> van der Merwe’s lifestyle is also that of a person living in </a:t>
            </a:r>
            <a:r>
              <a:rPr lang="en-US" dirty="0" err="1"/>
              <a:t>Sandton</a:t>
            </a:r>
            <a:r>
              <a:rPr lang="en-US" dirty="0"/>
              <a:t>. The fact that he is a teacher and his wife is unemployed makes this type of lifestyle very difficult. They are both aware of the need to make sufficient provision for retirement and they want to provide their children with excellent education. However, they will have to move to another suburb and change their spending patterns if they want to address these needs.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309659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Stage Model</a:t>
            </a:r>
          </a:p>
        </p:txBody>
      </p:sp>
      <p:sp>
        <p:nvSpPr>
          <p:cNvPr id="3" name="Content Placeholder 2"/>
          <p:cNvSpPr>
            <a:spLocks noGrp="1"/>
          </p:cNvSpPr>
          <p:nvPr>
            <p:ph idx="1"/>
          </p:nvPr>
        </p:nvSpPr>
        <p:spPr/>
        <p:txBody>
          <a:bodyPr/>
          <a:lstStyle/>
          <a:p>
            <a:r>
              <a:rPr lang="en-US" dirty="0"/>
              <a:t>Childhood</a:t>
            </a:r>
          </a:p>
          <a:p>
            <a:r>
              <a:rPr lang="en-US" dirty="0"/>
              <a:t>Adolescent</a:t>
            </a:r>
          </a:p>
          <a:p>
            <a:r>
              <a:rPr lang="en-US" dirty="0"/>
              <a:t>Early life</a:t>
            </a:r>
          </a:p>
          <a:p>
            <a:r>
              <a:rPr lang="en-US" dirty="0"/>
              <a:t>Achievement</a:t>
            </a:r>
          </a:p>
          <a:p>
            <a:r>
              <a:rPr lang="en-US" dirty="0"/>
              <a:t>Establishment</a:t>
            </a:r>
          </a:p>
          <a:p>
            <a:r>
              <a:rPr lang="en-US" dirty="0"/>
              <a:t>Mid-life</a:t>
            </a:r>
          </a:p>
          <a:p>
            <a:r>
              <a:rPr lang="en-US" dirty="0"/>
              <a:t>Late-life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43095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Stages in Financial Planning</a:t>
            </a:r>
          </a:p>
        </p:txBody>
      </p:sp>
      <p:sp>
        <p:nvSpPr>
          <p:cNvPr id="3" name="Content Placeholder 2"/>
          <p:cNvSpPr>
            <a:spLocks noGrp="1"/>
          </p:cNvSpPr>
          <p:nvPr>
            <p:ph idx="1"/>
          </p:nvPr>
        </p:nvSpPr>
        <p:spPr>
          <a:xfrm>
            <a:off x="731519" y="2351313"/>
            <a:ext cx="10045337" cy="4924697"/>
          </a:xfrm>
        </p:spPr>
        <p:txBody>
          <a:bodyPr>
            <a:noAutofit/>
          </a:bodyPr>
          <a:lstStyle/>
          <a:p>
            <a:pPr marL="0" indent="0">
              <a:buNone/>
            </a:pPr>
            <a:r>
              <a:rPr lang="en-US" dirty="0"/>
              <a:t>Within the context of financial planning, three life stages have been identified, namely: </a:t>
            </a:r>
            <a:r>
              <a:rPr lang="en-US" b="1" dirty="0"/>
              <a:t>Accumulation, Preservation &amp; Prosperity</a:t>
            </a:r>
            <a:r>
              <a:rPr lang="en-US" dirty="0"/>
              <a:t>. These life stages are influenced by the 7 life stages of a person’s life but also can change due to various factors, the most common is age. As you age, it is natural that your life stage will gradually or dramatically change.</a:t>
            </a:r>
          </a:p>
          <a:p>
            <a:endParaRPr lang="en-US" dirty="0"/>
          </a:p>
          <a:p>
            <a:r>
              <a:rPr lang="en-US" dirty="0"/>
              <a:t>There are however, other factors that can cause change as well:</a:t>
            </a:r>
          </a:p>
          <a:p>
            <a:r>
              <a:rPr lang="en-US" dirty="0"/>
              <a:t>Employment</a:t>
            </a:r>
          </a:p>
          <a:p>
            <a:r>
              <a:rPr lang="en-US" dirty="0"/>
              <a:t>Social Norms</a:t>
            </a:r>
          </a:p>
          <a:p>
            <a:r>
              <a:rPr lang="en-US" dirty="0"/>
              <a:t>Political factors</a:t>
            </a:r>
          </a:p>
          <a:p>
            <a:r>
              <a:rPr lang="en-US" dirty="0"/>
              <a:t>Economic factors</a:t>
            </a:r>
          </a:p>
          <a:p>
            <a:r>
              <a:rPr lang="en-US" dirty="0"/>
              <a:t>Status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9974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events that trigger entry into a new stage in the financial life cycle</a:t>
            </a:r>
          </a:p>
        </p:txBody>
      </p:sp>
      <p:sp>
        <p:nvSpPr>
          <p:cNvPr id="3" name="Content Placeholder 2"/>
          <p:cNvSpPr>
            <a:spLocks noGrp="1"/>
          </p:cNvSpPr>
          <p:nvPr>
            <p:ph idx="1"/>
          </p:nvPr>
        </p:nvSpPr>
        <p:spPr/>
        <p:txBody>
          <a:bodyPr>
            <a:normAutofit lnSpcReduction="10000"/>
          </a:bodyPr>
          <a:lstStyle/>
          <a:p>
            <a:r>
              <a:rPr lang="en-US" dirty="0"/>
              <a:t>Events that can trigger entry into a new stage in the financial life cycle and an indication of the potential financial impact of each event on the financial plan</a:t>
            </a:r>
          </a:p>
          <a:p>
            <a:endParaRPr lang="en-US" dirty="0"/>
          </a:p>
          <a:p>
            <a:r>
              <a:rPr lang="en-US" dirty="0"/>
              <a:t>Changes in the external environment that can impact on an individual's financial plan with reference to the political, legislative, social, economic and physical environments</a:t>
            </a:r>
          </a:p>
          <a:p>
            <a:endParaRPr lang="en-US" dirty="0"/>
          </a:p>
          <a:p>
            <a:r>
              <a:rPr lang="en-US" dirty="0"/>
              <a:t>Possible solutions to manage changes in an individual's wants and basic needs from one stage in the financial life cycle to another for different scenarios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70009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 The wants and basic needs of an individual at different stages in his/her life cycle.</a:t>
            </a:r>
          </a:p>
          <a:p>
            <a:pPr marL="0" indent="0">
              <a:buNone/>
            </a:pPr>
            <a:endParaRPr lang="en-US" dirty="0"/>
          </a:p>
          <a:p>
            <a:pPr marL="0" indent="0">
              <a:buNone/>
            </a:pPr>
            <a:r>
              <a:rPr lang="en-US" dirty="0"/>
              <a:t>• The dynamic nature of income and expenditure typical at different stages of an individual's life.</a:t>
            </a:r>
          </a:p>
          <a:p>
            <a:pPr marL="0" indent="0">
              <a:buNone/>
            </a:pPr>
            <a:endParaRPr lang="en-US" dirty="0"/>
          </a:p>
          <a:p>
            <a:pPr marL="0" indent="0">
              <a:buNone/>
            </a:pPr>
            <a:r>
              <a:rPr lang="en-US" dirty="0"/>
              <a:t>• The interrelationship between an individual's basic needs and wants and the implications for a financial plan.</a:t>
            </a:r>
          </a:p>
          <a:p>
            <a:pPr marL="0" indent="0">
              <a:buNone/>
            </a:pPr>
            <a:endParaRPr lang="en-US" dirty="0"/>
          </a:p>
          <a:p>
            <a:pPr marL="0" indent="0">
              <a:buNone/>
            </a:pPr>
            <a:r>
              <a:rPr lang="en-US" dirty="0"/>
              <a:t>• Critical events that trigger entry into a new stage in the financial life cycle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313685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Life Cycle</a:t>
            </a:r>
          </a:p>
        </p:txBody>
      </p:sp>
      <p:sp>
        <p:nvSpPr>
          <p:cNvPr id="3" name="Content Placeholder 2"/>
          <p:cNvSpPr>
            <a:spLocks noGrp="1"/>
          </p:cNvSpPr>
          <p:nvPr>
            <p:ph idx="1"/>
          </p:nvPr>
        </p:nvSpPr>
        <p:spPr/>
        <p:txBody>
          <a:bodyPr>
            <a:normAutofit/>
          </a:bodyPr>
          <a:lstStyle/>
          <a:p>
            <a:pPr marL="0" indent="0">
              <a:buNone/>
            </a:pPr>
            <a:r>
              <a:rPr lang="en-US" b="1" dirty="0"/>
              <a:t>Theories relating to needs and the life cycle of an individual to create a model that illustrates the wants and the basic needs of an individual at different stages in his/her life cycle</a:t>
            </a:r>
          </a:p>
          <a:p>
            <a:pPr marL="0" indent="0">
              <a:buNone/>
            </a:pPr>
            <a:endParaRPr lang="en-US" b="1" dirty="0"/>
          </a:p>
          <a:p>
            <a:pPr marL="0" indent="0">
              <a:buNone/>
            </a:pPr>
            <a:r>
              <a:rPr lang="en-US" dirty="0"/>
              <a:t>•	Early earning period</a:t>
            </a:r>
          </a:p>
          <a:p>
            <a:pPr marL="0" indent="0">
              <a:buNone/>
            </a:pPr>
            <a:r>
              <a:rPr lang="en-US" dirty="0"/>
              <a:t>•	Later earning period</a:t>
            </a:r>
          </a:p>
          <a:p>
            <a:pPr marL="0" indent="0">
              <a:buNone/>
            </a:pPr>
            <a:r>
              <a:rPr lang="en-US" dirty="0"/>
              <a:t>•	Peak earning period</a:t>
            </a:r>
          </a:p>
          <a:p>
            <a:pPr marL="0" indent="0">
              <a:buNone/>
            </a:pPr>
            <a:r>
              <a:rPr lang="en-US" dirty="0"/>
              <a:t>•	Retirement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264756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Life Cycle Model/Chart</a:t>
            </a:r>
          </a:p>
        </p:txBody>
      </p:sp>
      <p:pic>
        <p:nvPicPr>
          <p:cNvPr id="4" name="Content Placeholder 3"/>
          <p:cNvPicPr>
            <a:picLocks noGrp="1" noChangeAspect="1"/>
          </p:cNvPicPr>
          <p:nvPr>
            <p:ph idx="1"/>
          </p:nvPr>
        </p:nvPicPr>
        <p:blipFill rotWithShape="1">
          <a:blip r:embed="rId2"/>
          <a:srcRect l="12614" t="58312" r="12348" b="9266"/>
          <a:stretch/>
        </p:blipFill>
        <p:spPr>
          <a:xfrm>
            <a:off x="1972490" y="2490001"/>
            <a:ext cx="7785465" cy="44725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27970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1005839"/>
            <a:ext cx="8583956" cy="596415"/>
          </a:xfrm>
        </p:spPr>
        <p:txBody>
          <a:bodyPr>
            <a:noAutofit/>
          </a:bodyPr>
          <a:lstStyle/>
          <a:p>
            <a:pPr algn="ctr"/>
            <a:r>
              <a:rPr lang="en-US" sz="2800" dirty="0"/>
              <a:t>The effect of attitudes and values on an individual's perception of wants and basic needs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What is a need, what is a want?</a:t>
            </a:r>
          </a:p>
          <a:p>
            <a:pPr marL="0" indent="0">
              <a:buNone/>
            </a:pPr>
            <a:endParaRPr lang="en-US" dirty="0"/>
          </a:p>
          <a:p>
            <a:pPr>
              <a:buFontTx/>
              <a:buChar char="-"/>
            </a:pPr>
            <a:r>
              <a:rPr lang="en-US" dirty="0"/>
              <a:t>A car</a:t>
            </a:r>
          </a:p>
          <a:p>
            <a:pPr>
              <a:buFontTx/>
              <a:buChar char="-"/>
            </a:pPr>
            <a:r>
              <a:rPr lang="en-US" dirty="0"/>
              <a:t>Food</a:t>
            </a:r>
          </a:p>
          <a:p>
            <a:pPr>
              <a:buFontTx/>
              <a:buChar char="-"/>
            </a:pPr>
            <a:r>
              <a:rPr lang="en-US" dirty="0"/>
              <a:t>Education</a:t>
            </a:r>
          </a:p>
          <a:p>
            <a:pPr>
              <a:buFontTx/>
              <a:buChar char="-"/>
            </a:pPr>
            <a:r>
              <a:rPr lang="en-US" dirty="0"/>
              <a:t>Insurance</a:t>
            </a:r>
          </a:p>
          <a:p>
            <a:pPr>
              <a:buFontTx/>
              <a:buChar char="-"/>
            </a:pPr>
            <a:r>
              <a:rPr lang="en-US" dirty="0"/>
              <a:t>TV</a:t>
            </a:r>
          </a:p>
          <a:p>
            <a:pPr>
              <a:buFontTx/>
              <a:buChar char="-"/>
            </a:pPr>
            <a:r>
              <a:rPr lang="en-US" dirty="0"/>
              <a:t>House</a:t>
            </a:r>
          </a:p>
          <a:p>
            <a:pPr>
              <a:buFontTx/>
              <a:buChar char="-"/>
            </a:pPr>
            <a:endParaRPr lang="en-US" dirty="0"/>
          </a:p>
          <a:p>
            <a:pPr marL="0" indent="0">
              <a:buNone/>
            </a:pPr>
            <a:r>
              <a:rPr lang="en-US" dirty="0"/>
              <a:t>Different people value things differently and satisfy them differently</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279052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pic>
        <p:nvPicPr>
          <p:cNvPr id="4" name="Content Placeholder 3"/>
          <p:cNvPicPr>
            <a:picLocks noGrp="1" noChangeAspect="1"/>
          </p:cNvPicPr>
          <p:nvPr>
            <p:ph idx="1"/>
          </p:nvPr>
        </p:nvPicPr>
        <p:blipFill rotWithShape="1">
          <a:blip r:embed="rId2"/>
          <a:srcRect l="20260" t="56511" r="19184" b="14069"/>
          <a:stretch/>
        </p:blipFill>
        <p:spPr>
          <a:xfrm>
            <a:off x="2364378" y="2499011"/>
            <a:ext cx="5852160" cy="38234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225300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Investment Decisions Influenced by Attitude</a:t>
            </a:r>
          </a:p>
        </p:txBody>
      </p:sp>
      <p:sp>
        <p:nvSpPr>
          <p:cNvPr id="3" name="Content Placeholder 2"/>
          <p:cNvSpPr>
            <a:spLocks noGrp="1"/>
          </p:cNvSpPr>
          <p:nvPr>
            <p:ph idx="1"/>
          </p:nvPr>
        </p:nvSpPr>
        <p:spPr>
          <a:xfrm>
            <a:off x="573132" y="2387362"/>
            <a:ext cx="10515600" cy="4351338"/>
          </a:xfrm>
        </p:spPr>
        <p:txBody>
          <a:bodyPr>
            <a:normAutofit/>
          </a:bodyPr>
          <a:lstStyle/>
          <a:p>
            <a:pPr lvl="0"/>
            <a:r>
              <a:rPr lang="en-US" dirty="0"/>
              <a:t>Gamblers</a:t>
            </a:r>
          </a:p>
          <a:p>
            <a:pPr lvl="0"/>
            <a:r>
              <a:rPr lang="en-US" dirty="0"/>
              <a:t>Speculators</a:t>
            </a:r>
          </a:p>
          <a:p>
            <a:pPr lvl="0"/>
            <a:r>
              <a:rPr lang="en-US" dirty="0"/>
              <a:t>Traders </a:t>
            </a:r>
          </a:p>
          <a:p>
            <a:pPr lvl="0"/>
            <a:r>
              <a:rPr lang="en-US" dirty="0"/>
              <a:t>Savers</a:t>
            </a:r>
          </a:p>
          <a:p>
            <a:pPr lvl="0"/>
            <a:r>
              <a:rPr lang="en-US" dirty="0"/>
              <a:t>Dreamers</a:t>
            </a:r>
          </a:p>
          <a:p>
            <a:pPr lvl="0"/>
            <a:r>
              <a:rPr lang="en-US" dirty="0"/>
              <a:t>Losers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254487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Attitudes and values</a:t>
            </a:r>
          </a:p>
        </p:txBody>
      </p:sp>
      <p:sp>
        <p:nvSpPr>
          <p:cNvPr id="3" name="Content Placeholder 2"/>
          <p:cNvSpPr>
            <a:spLocks noGrp="1"/>
          </p:cNvSpPr>
          <p:nvPr>
            <p:ph idx="1"/>
          </p:nvPr>
        </p:nvSpPr>
        <p:spPr/>
        <p:txBody>
          <a:bodyPr>
            <a:normAutofit/>
          </a:bodyPr>
          <a:lstStyle/>
          <a:p>
            <a:r>
              <a:rPr lang="en-US" b="1" dirty="0"/>
              <a:t>Financial values </a:t>
            </a:r>
            <a:r>
              <a:rPr lang="en-US" dirty="0"/>
              <a:t>(Page 14 Exercise)</a:t>
            </a:r>
          </a:p>
          <a:p>
            <a:pPr marL="0" indent="0">
              <a:buNone/>
            </a:pPr>
            <a:r>
              <a:rPr lang="en-US" dirty="0"/>
              <a:t>A person’s goals are a reflection of his or her personal values. Values are relatively permanent personal beliefs about what a person regards as important, worthy, desirable or right. </a:t>
            </a:r>
          </a:p>
          <a:p>
            <a:r>
              <a:rPr lang="en-US" b="1" dirty="0"/>
              <a:t>Financial attitudes</a:t>
            </a:r>
          </a:p>
          <a:p>
            <a:pPr marL="0" indent="0">
              <a:buNone/>
            </a:pPr>
            <a:r>
              <a:rPr lang="en-US" dirty="0"/>
              <a:t>Attitudes are a measure of a person’s state of mind, their opinions and judgment about the world in which they live. Attitudes reflect a position you have taken with your values and are much more flexible than values.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Tree>
    <p:extLst>
      <p:ext uri="{BB962C8B-B14F-4D97-AF65-F5344CB8AC3E}">
        <p14:creationId xmlns:p14="http://schemas.microsoft.com/office/powerpoint/2010/main" val="73193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01790"/>
              </p:ext>
            </p:extLst>
          </p:nvPr>
        </p:nvGraphicFramePr>
        <p:xfrm>
          <a:off x="2926079" y="1152474"/>
          <a:ext cx="6074814" cy="1153160"/>
        </p:xfrm>
        <a:graphic>
          <a:graphicData uri="http://schemas.openxmlformats.org/drawingml/2006/table">
            <a:tbl>
              <a:tblPr/>
              <a:tblGrid>
                <a:gridCol w="71925">
                  <a:extLst>
                    <a:ext uri="{9D8B030D-6E8A-4147-A177-3AD203B41FA5}">
                      <a16:colId xmlns:a16="http://schemas.microsoft.com/office/drawing/2014/main" val="3563101507"/>
                    </a:ext>
                  </a:extLst>
                </a:gridCol>
                <a:gridCol w="1438510">
                  <a:extLst>
                    <a:ext uri="{9D8B030D-6E8A-4147-A177-3AD203B41FA5}">
                      <a16:colId xmlns:a16="http://schemas.microsoft.com/office/drawing/2014/main" val="260390265"/>
                    </a:ext>
                  </a:extLst>
                </a:gridCol>
                <a:gridCol w="25400">
                  <a:extLst>
                    <a:ext uri="{9D8B030D-6E8A-4147-A177-3AD203B41FA5}">
                      <a16:colId xmlns:a16="http://schemas.microsoft.com/office/drawing/2014/main" val="1198204559"/>
                    </a:ext>
                  </a:extLst>
                </a:gridCol>
                <a:gridCol w="107051">
                  <a:extLst>
                    <a:ext uri="{9D8B030D-6E8A-4147-A177-3AD203B41FA5}">
                      <a16:colId xmlns:a16="http://schemas.microsoft.com/office/drawing/2014/main" val="408633897"/>
                    </a:ext>
                  </a:extLst>
                </a:gridCol>
                <a:gridCol w="2134952">
                  <a:extLst>
                    <a:ext uri="{9D8B030D-6E8A-4147-A177-3AD203B41FA5}">
                      <a16:colId xmlns:a16="http://schemas.microsoft.com/office/drawing/2014/main" val="2414574262"/>
                    </a:ext>
                  </a:extLst>
                </a:gridCol>
                <a:gridCol w="2194888">
                  <a:extLst>
                    <a:ext uri="{9D8B030D-6E8A-4147-A177-3AD203B41FA5}">
                      <a16:colId xmlns:a16="http://schemas.microsoft.com/office/drawing/2014/main" val="1094969106"/>
                    </a:ext>
                  </a:extLst>
                </a:gridCol>
                <a:gridCol w="102088">
                  <a:extLst>
                    <a:ext uri="{9D8B030D-6E8A-4147-A177-3AD203B41FA5}">
                      <a16:colId xmlns:a16="http://schemas.microsoft.com/office/drawing/2014/main" val="725331960"/>
                    </a:ext>
                  </a:extLst>
                </a:gridCol>
              </a:tblGrid>
              <a:tr h="0">
                <a:tc>
                  <a:txBody>
                    <a:bodyPr/>
                    <a:lstStyle/>
                    <a:p>
                      <a:pPr marL="0" marR="0">
                        <a:spcBef>
                          <a:spcPts val="0"/>
                        </a:spcBef>
                        <a:spcAft>
                          <a:spcPts val="0"/>
                        </a:spcAft>
                      </a:pPr>
                      <a:r>
                        <a:rPr lang="en-US" sz="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rowSpan="2">
                  <a:txBody>
                    <a:bodyPr/>
                    <a:lstStyle/>
                    <a:p>
                      <a:pPr marL="0" marR="0">
                        <a:spcBef>
                          <a:spcPts val="0"/>
                        </a:spcBef>
                        <a:spcAft>
                          <a:spcPts val="0"/>
                        </a:spcAft>
                      </a:pPr>
                      <a:r>
                        <a:rPr lang="en-US" sz="1200" b="1">
                          <a:effectLst/>
                          <a:latin typeface="Arial" panose="020B0604020202020204" pitchFamily="34" charset="0"/>
                          <a:ea typeface="Arial" panose="020B0604020202020204" pitchFamily="34" charset="0"/>
                          <a:cs typeface="Arial" panose="020B0604020202020204" pitchFamily="34" charset="0"/>
                        </a:rPr>
                        <a:t>Values and attitude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rowSpan="2" gridSpan="2">
                  <a:txBody>
                    <a:bodyPr/>
                    <a:lstStyle/>
                    <a:p>
                      <a:pPr marL="2019300" marR="0">
                        <a:spcBef>
                          <a:spcPts val="0"/>
                        </a:spcBef>
                        <a:spcAft>
                          <a:spcPts val="0"/>
                        </a:spcAft>
                      </a:pPr>
                      <a:r>
                        <a:rPr lang="en-US" sz="1200" b="1">
                          <a:effectLst/>
                          <a:latin typeface="Arial" panose="020B0604020202020204" pitchFamily="34" charset="0"/>
                          <a:ea typeface="Arial" panose="020B0604020202020204" pitchFamily="34" charset="0"/>
                          <a:cs typeface="Arial" panose="020B0604020202020204" pitchFamily="34" charset="0"/>
                        </a:rPr>
                        <a:t>Effect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rowSpan="2" hMerge="1">
                  <a:txBody>
                    <a:bodyPr/>
                    <a:lstStyle/>
                    <a:p>
                      <a:endParaRPr lang="en-US"/>
                    </a:p>
                  </a:txBody>
                  <a:tcPr/>
                </a:tc>
                <a:tc>
                  <a:txBody>
                    <a:bodyPr/>
                    <a:lstStyle/>
                    <a:p>
                      <a:pPr marL="0" marR="0">
                        <a:spcBef>
                          <a:spcPts val="0"/>
                        </a:spcBef>
                        <a:spcAft>
                          <a:spcPts val="0"/>
                        </a:spcAft>
                      </a:pPr>
                      <a:r>
                        <a:rPr lang="en-US" sz="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622341225"/>
                  </a:ext>
                </a:extLst>
              </a:tr>
              <a:tr h="108372">
                <a:tc>
                  <a:txBody>
                    <a:bodyPr/>
                    <a:lstStyle/>
                    <a:p>
                      <a:pPr marL="0" marR="0">
                        <a:spcBef>
                          <a:spcPts val="0"/>
                        </a:spcBef>
                        <a:spcAft>
                          <a:spcPts val="0"/>
                        </a:spcAft>
                      </a:pPr>
                      <a:r>
                        <a:rPr lang="en-US" sz="10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vMerge="1">
                  <a:txBody>
                    <a:bodyPr/>
                    <a:lstStyle/>
                    <a:p>
                      <a:endParaRPr lang="en-US"/>
                    </a:p>
                  </a:txBody>
                  <a:tcPr/>
                </a:tc>
                <a:tc>
                  <a:txBody>
                    <a:bodyPr/>
                    <a:lstStyle/>
                    <a:p>
                      <a:pPr marL="0" marR="0">
                        <a:spcBef>
                          <a:spcPts val="0"/>
                        </a:spcBef>
                        <a:spcAft>
                          <a:spcPts val="0"/>
                        </a:spcAft>
                      </a:pPr>
                      <a:r>
                        <a:rPr lang="en-US" sz="10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spcBef>
                          <a:spcPts val="0"/>
                        </a:spcBef>
                        <a:spcAft>
                          <a:spcPts val="0"/>
                        </a:spcAft>
                      </a:pPr>
                      <a:r>
                        <a:rPr lang="en-US" sz="10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10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69239417"/>
                  </a:ext>
                </a:extLst>
              </a:tr>
              <a:tr h="58056">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F2F2F2"/>
                      </a:solidFill>
                      <a:prstDash val="solid"/>
                      <a:round/>
                      <a:headEnd type="none" w="med" len="med"/>
                      <a:tailEnd type="none" w="med" len="med"/>
                    </a:lnB>
                    <a:solidFill>
                      <a:srgbClr val="F2F2F2"/>
                    </a:solidFill>
                  </a:tcPr>
                </a:tc>
                <a:tc rowSpan="2">
                  <a:txBody>
                    <a:bodyPr/>
                    <a:lstStyle/>
                    <a:p>
                      <a:pPr marL="0" marR="0">
                        <a:spcBef>
                          <a:spcPts val="0"/>
                        </a:spcBef>
                        <a:spcAft>
                          <a:spcPts val="0"/>
                        </a:spcAft>
                      </a:pPr>
                      <a:r>
                        <a:rPr lang="en-US" sz="1200" b="1">
                          <a:effectLst/>
                          <a:latin typeface="Arial" panose="020B0604020202020204" pitchFamily="34" charset="0"/>
                          <a:ea typeface="Arial" panose="020B0604020202020204" pitchFamily="34" charset="0"/>
                          <a:cs typeface="Arial" panose="020B0604020202020204" pitchFamily="34" charset="0"/>
                        </a:rPr>
                        <a:t>towards: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F2F2F2"/>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F2F2F2"/>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F2F2F2"/>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1302726"/>
                  </a:ext>
                </a:extLst>
              </a:tr>
              <a:tr h="113532">
                <a:tc>
                  <a:txBody>
                    <a:bodyPr/>
                    <a:lstStyle/>
                    <a:p>
                      <a:pPr marL="0" marR="0">
                        <a:spcBef>
                          <a:spcPts val="0"/>
                        </a:spcBef>
                        <a:spcAft>
                          <a:spcPts val="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F2F2F2"/>
                      </a:solidFill>
                      <a:prstDash val="solid"/>
                      <a:round/>
                      <a:headEnd type="none" w="med" len="med"/>
                      <a:tailEnd type="none" w="med" len="med"/>
                    </a:lnT>
                    <a:lnB>
                      <a:noFill/>
                    </a:lnB>
                    <a:solidFill>
                      <a:srgbClr val="F2F2F2"/>
                    </a:solidFill>
                  </a:tcPr>
                </a:tc>
                <a:tc vMerge="1">
                  <a:txBody>
                    <a:bodyPr/>
                    <a:lstStyle/>
                    <a:p>
                      <a:endParaRPr lang="en-US"/>
                    </a:p>
                  </a:txBody>
                  <a:tcPr/>
                </a:tc>
                <a:tc>
                  <a:txBody>
                    <a:bodyPr/>
                    <a:lstStyle/>
                    <a:p>
                      <a:pPr marL="0" marR="0">
                        <a:spcBef>
                          <a:spcPts val="0"/>
                        </a:spcBef>
                        <a:spcAft>
                          <a:spcPts val="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ts val="1315"/>
                        </a:lnSpc>
                        <a:spcBef>
                          <a:spcPts val="0"/>
                        </a:spcBef>
                        <a:spcAft>
                          <a:spcPts val="0"/>
                        </a:spcAft>
                      </a:pPr>
                      <a:r>
                        <a:rPr lang="en-US" sz="1200" b="1">
                          <a:effectLst/>
                          <a:latin typeface="Arial" panose="020B0604020202020204" pitchFamily="34" charset="0"/>
                          <a:ea typeface="Arial" panose="020B0604020202020204" pitchFamily="34" charset="0"/>
                          <a:cs typeface="Arial" panose="020B0604020202020204" pitchFamily="34" charset="0"/>
                        </a:rPr>
                        <a:t>Positive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50800" marR="0">
                        <a:lnSpc>
                          <a:spcPts val="1315"/>
                        </a:lnSpc>
                        <a:spcBef>
                          <a:spcPts val="0"/>
                        </a:spcBef>
                        <a:spcAft>
                          <a:spcPts val="0"/>
                        </a:spcAft>
                      </a:pPr>
                      <a:r>
                        <a:rPr lang="en-US" sz="1200" b="1">
                          <a:effectLst/>
                          <a:latin typeface="Arial" panose="020B0604020202020204" pitchFamily="34" charset="0"/>
                          <a:ea typeface="Arial" panose="020B0604020202020204" pitchFamily="34" charset="0"/>
                          <a:cs typeface="Arial" panose="020B0604020202020204" pitchFamily="34" charset="0"/>
                        </a:rPr>
                        <a:t>Negative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188890405"/>
                  </a:ext>
                </a:extLst>
              </a:tr>
              <a:tr h="58916">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5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77147716"/>
                  </a:ext>
                </a:extLst>
              </a:tr>
              <a:tr h="118693">
                <a:tc>
                  <a:txBody>
                    <a:bodyPr/>
                    <a:lstStyle/>
                    <a:p>
                      <a:pPr marL="0" marR="0">
                        <a:spcBef>
                          <a:spcPts val="0"/>
                        </a:spcBef>
                        <a:spcAft>
                          <a:spcPts val="0"/>
                        </a:spcAft>
                      </a:pPr>
                      <a:r>
                        <a:rPr lang="en-US" sz="1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ts val="1335"/>
                        </a:lnSpc>
                        <a:spcBef>
                          <a:spcPts val="0"/>
                        </a:spcBef>
                        <a:spcAft>
                          <a:spcPts val="0"/>
                        </a:spcAft>
                      </a:pPr>
                      <a:r>
                        <a:rPr lang="en-US" sz="1200" b="1">
                          <a:effectLst/>
                          <a:latin typeface="Arial" panose="020B0604020202020204" pitchFamily="34" charset="0"/>
                          <a:ea typeface="Arial" panose="020B0604020202020204" pitchFamily="34" charset="0"/>
                          <a:cs typeface="Arial" panose="020B0604020202020204" pitchFamily="34" charset="0"/>
                        </a:rPr>
                        <a:t>Pension or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ts val="1335"/>
                        </a:lnSpc>
                        <a:spcBef>
                          <a:spcPts val="0"/>
                        </a:spcBef>
                        <a:spcAft>
                          <a:spcPts val="0"/>
                        </a:spcAft>
                      </a:pPr>
                      <a:r>
                        <a:rPr lang="en-US"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Normally take a job where a</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0800" marR="0">
                        <a:lnSpc>
                          <a:spcPts val="1335"/>
                        </a:lnSpc>
                        <a:spcBef>
                          <a:spcPts val="0"/>
                        </a:spcBef>
                        <a:spcAft>
                          <a:spcPts val="0"/>
                        </a:spcAft>
                      </a:pPr>
                      <a:r>
                        <a:rPr lang="en-US" sz="1200">
                          <a:solidFill>
                            <a:schemeClr val="bg1"/>
                          </a:solidFill>
                          <a:effectLst/>
                          <a:latin typeface="Arial" panose="020B0604020202020204" pitchFamily="34" charset="0"/>
                          <a:ea typeface="Arial" panose="020B0604020202020204" pitchFamily="34" charset="0"/>
                          <a:cs typeface="Arial" panose="020B0604020202020204" pitchFamily="34" charset="0"/>
                        </a:rPr>
                        <a:t>If the company does not have a</a:t>
                      </a:r>
                      <a:endParaRPr lang="en-US" sz="1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29628198"/>
                  </a:ext>
                </a:extLst>
              </a:tr>
              <a:tr h="177609">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200" b="1">
                          <a:effectLst/>
                          <a:latin typeface="Arial" panose="020B0604020202020204" pitchFamily="34" charset="0"/>
                          <a:ea typeface="Arial" panose="020B0604020202020204" pitchFamily="34" charset="0"/>
                          <a:cs typeface="Arial" panose="020B0604020202020204" pitchFamily="34" charset="0"/>
                        </a:rPr>
                        <a:t>Provident fund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solidFill>
                      <a:srgbClr val="F2F2F2"/>
                    </a:solidFill>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pension or provident fund forms</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50800" marR="0">
                        <a:spcBef>
                          <a:spcPts val="0"/>
                        </a:spcBef>
                        <a:spcAft>
                          <a:spcPts val="0"/>
                        </a:spcAft>
                      </a:pPr>
                      <a:r>
                        <a:rPr lang="en-US"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pension or provident fund, they</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76786246"/>
                  </a:ext>
                </a:extLst>
              </a:tr>
              <a:tr h="61927">
                <a:tc>
                  <a:txBody>
                    <a:bodyPr/>
                    <a:lstStyle/>
                    <a:p>
                      <a:pPr marL="0" marR="0">
                        <a:spcBef>
                          <a:spcPts val="0"/>
                        </a:spcBef>
                        <a:spcAft>
                          <a:spcPts val="0"/>
                        </a:spcAft>
                      </a:pPr>
                      <a:r>
                        <a:rPr lang="en-US" sz="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387006"/>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577925"/>
              </p:ext>
            </p:extLst>
          </p:nvPr>
        </p:nvGraphicFramePr>
        <p:xfrm>
          <a:off x="2926080" y="2305634"/>
          <a:ext cx="6074814" cy="4552366"/>
        </p:xfrm>
        <a:graphic>
          <a:graphicData uri="http://schemas.openxmlformats.org/presentationml/2006/ole">
            <mc:AlternateContent xmlns:mc="http://schemas.openxmlformats.org/markup-compatibility/2006">
              <mc:Choice xmlns:v="urn:schemas-microsoft-com:vml" Requires="v">
                <p:oleObj spid="_x0000_s2056" name="Document" r:id="rId3" imgW="6224042" imgH="4815173" progId="Word.Document.12">
                  <p:embed/>
                </p:oleObj>
              </mc:Choice>
              <mc:Fallback>
                <p:oleObj name="Document" r:id="rId3" imgW="6224042" imgH="4815173" progId="Word.Document.12">
                  <p:embed/>
                  <p:pic>
                    <p:nvPicPr>
                      <p:cNvPr id="0" name=""/>
                      <p:cNvPicPr/>
                      <p:nvPr/>
                    </p:nvPicPr>
                    <p:blipFill>
                      <a:blip r:embed="rId4"/>
                      <a:stretch>
                        <a:fillRect/>
                      </a:stretch>
                    </p:blipFill>
                    <p:spPr>
                      <a:xfrm>
                        <a:off x="2926080" y="2305634"/>
                        <a:ext cx="6074814" cy="4552366"/>
                      </a:xfrm>
                      <a:prstGeom prst="rect">
                        <a:avLst/>
                      </a:prstGeom>
                      <a:ln w="3175">
                        <a:solidFill>
                          <a:schemeClr val="tx1"/>
                        </a:solidFill>
                      </a:ln>
                    </p:spPr>
                  </p:pic>
                </p:oleObj>
              </mc:Fallback>
            </mc:AlternateContent>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8640" y="5580840"/>
            <a:ext cx="1440184" cy="1083959"/>
          </a:xfrm>
          <a:prstGeom prst="rect">
            <a:avLst/>
          </a:prstGeom>
        </p:spPr>
      </p:pic>
      <p:sp>
        <p:nvSpPr>
          <p:cNvPr id="10" name="TextBox 9"/>
          <p:cNvSpPr txBox="1"/>
          <p:nvPr/>
        </p:nvSpPr>
        <p:spPr>
          <a:xfrm>
            <a:off x="2926079" y="548640"/>
            <a:ext cx="6074814" cy="369332"/>
          </a:xfrm>
          <a:prstGeom prst="rect">
            <a:avLst/>
          </a:prstGeom>
          <a:noFill/>
        </p:spPr>
        <p:txBody>
          <a:bodyPr wrap="square" rtlCol="0">
            <a:spAutoFit/>
          </a:bodyPr>
          <a:lstStyle/>
          <a:p>
            <a:r>
              <a:rPr lang="en-US" b="1" dirty="0">
                <a:solidFill>
                  <a:schemeClr val="bg1"/>
                </a:solidFill>
              </a:rPr>
              <a:t>Negative and positive values and attitudes</a:t>
            </a:r>
          </a:p>
        </p:txBody>
      </p:sp>
    </p:spTree>
    <p:extLst>
      <p:ext uri="{BB962C8B-B14F-4D97-AF65-F5344CB8AC3E}">
        <p14:creationId xmlns:p14="http://schemas.microsoft.com/office/powerpoint/2010/main" val="1370484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598</TotalTime>
  <Words>769</Words>
  <Application>Microsoft Macintosh PowerPoint</Application>
  <PresentationFormat>Widescreen</PresentationFormat>
  <Paragraphs>132</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Wingdings 3</vt:lpstr>
      <vt:lpstr>Ion Boardroom</vt:lpstr>
      <vt:lpstr>Document</vt:lpstr>
      <vt:lpstr>PowerPoint Presentation</vt:lpstr>
      <vt:lpstr>Objective</vt:lpstr>
      <vt:lpstr>Financial Life Cycle</vt:lpstr>
      <vt:lpstr>Financial Life Cycle Model/Chart</vt:lpstr>
      <vt:lpstr>The effect of attitudes and values on an individual's perception of wants and basic needs</vt:lpstr>
      <vt:lpstr>Maslow's Hierarchy of Needs</vt:lpstr>
      <vt:lpstr>Investment Decisions Influenced by Attitude</vt:lpstr>
      <vt:lpstr>Attitudes and values</vt:lpstr>
      <vt:lpstr>PowerPoint Presentation</vt:lpstr>
      <vt:lpstr>The influence of an individual's occupation and avocations, and lifestyle on basic needs and wants</vt:lpstr>
      <vt:lpstr>Lifestyle Choices</vt:lpstr>
      <vt:lpstr>Seven Stage Model</vt:lpstr>
      <vt:lpstr>Life Stages in Financial Planning</vt:lpstr>
      <vt:lpstr>Critical events that trigger entry into a new stage in the financial life cycle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Andile Fulane</dc:creator>
  <cp:lastModifiedBy>Andile Fulane</cp:lastModifiedBy>
  <cp:revision>17</cp:revision>
  <dcterms:created xsi:type="dcterms:W3CDTF">2020-02-12T07:03:57Z</dcterms:created>
  <dcterms:modified xsi:type="dcterms:W3CDTF">2020-09-29T14:34:57Z</dcterms:modified>
</cp:coreProperties>
</file>