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2"/>
  </p:notesMasterIdLst>
  <p:handoutMasterIdLst>
    <p:handoutMasterId r:id="rId13"/>
  </p:handoutMasterIdLst>
  <p:sldIdLst>
    <p:sldId id="304" r:id="rId2"/>
    <p:sldId id="257" r:id="rId3"/>
    <p:sldId id="305" r:id="rId4"/>
    <p:sldId id="307" r:id="rId5"/>
    <p:sldId id="306" r:id="rId6"/>
    <p:sldId id="308" r:id="rId7"/>
    <p:sldId id="309" r:id="rId8"/>
    <p:sldId id="310" r:id="rId9"/>
    <p:sldId id="312" r:id="rId10"/>
    <p:sldId id="311" r:id="rId11"/>
  </p:sldIdLst>
  <p:sldSz cx="9906000" cy="6858000" type="A4"/>
  <p:notesSz cx="6805613" cy="9939338"/>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8C09F-C054-2000-C21D-96CBBB37952B}" v="65" dt="2021-04-22T12:04:07.602"/>
    <p1510:client id="{C0177A76-0E8A-D64E-BED6-FBB7A1CCA5BD}" v="326" dt="2021-04-22T15:42:05.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30" autoAdjust="0"/>
    <p:restoredTop sz="87463" autoAdjust="0"/>
  </p:normalViewPr>
  <p:slideViewPr>
    <p:cSldViewPr>
      <p:cViewPr varScale="1">
        <p:scale>
          <a:sx n="39" d="100"/>
          <a:sy n="39" d="100"/>
        </p:scale>
        <p:origin x="468" y="54"/>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7F17B-38BF-4A76-9C33-662B9E222CD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E76BDB0-AFA5-4D8B-AA48-86650F4300AD}">
      <dgm:prSet/>
      <dgm:spPr/>
      <dgm:t>
        <a:bodyPr/>
        <a:lstStyle/>
        <a:p>
          <a:pPr>
            <a:lnSpc>
              <a:spcPct val="100000"/>
            </a:lnSpc>
          </a:pPr>
          <a:r>
            <a:rPr lang="en-ZA"/>
            <a:t>Explain the effect of emotion on financial decisions and long term wealth accumulation. </a:t>
          </a:r>
          <a:endParaRPr lang="en-US"/>
        </a:p>
      </dgm:t>
    </dgm:pt>
    <dgm:pt modelId="{03A04847-F669-45B5-AC6D-CE0370598B3F}" type="parTrans" cxnId="{E27514D9-9204-4669-AF04-84570D3F23E8}">
      <dgm:prSet/>
      <dgm:spPr/>
      <dgm:t>
        <a:bodyPr/>
        <a:lstStyle/>
        <a:p>
          <a:endParaRPr lang="en-US"/>
        </a:p>
      </dgm:t>
    </dgm:pt>
    <dgm:pt modelId="{019A61E1-6E5D-45B5-88CC-086525855F86}" type="sibTrans" cxnId="{E27514D9-9204-4669-AF04-84570D3F23E8}">
      <dgm:prSet/>
      <dgm:spPr/>
      <dgm:t>
        <a:bodyPr/>
        <a:lstStyle/>
        <a:p>
          <a:pPr>
            <a:lnSpc>
              <a:spcPct val="100000"/>
            </a:lnSpc>
          </a:pPr>
          <a:endParaRPr lang="en-US"/>
        </a:p>
      </dgm:t>
    </dgm:pt>
    <dgm:pt modelId="{B0E3B881-BF6E-499B-9C0A-D835454E21FC}">
      <dgm:prSet/>
      <dgm:spPr/>
      <dgm:t>
        <a:bodyPr/>
        <a:lstStyle/>
        <a:p>
          <a:pPr>
            <a:lnSpc>
              <a:spcPct val="100000"/>
            </a:lnSpc>
          </a:pPr>
          <a:r>
            <a:rPr lang="en-ZA"/>
            <a:t>Apply knowledge of behavioural finance to explain investor behaviour. </a:t>
          </a:r>
          <a:endParaRPr lang="en-US"/>
        </a:p>
      </dgm:t>
    </dgm:pt>
    <dgm:pt modelId="{8AACD0BA-CD7A-4357-91BA-985BA926736C}" type="parTrans" cxnId="{CF439E1F-06D5-4E32-966D-D8958B713D87}">
      <dgm:prSet/>
      <dgm:spPr/>
      <dgm:t>
        <a:bodyPr/>
        <a:lstStyle/>
        <a:p>
          <a:endParaRPr lang="en-US"/>
        </a:p>
      </dgm:t>
    </dgm:pt>
    <dgm:pt modelId="{21C6EA33-B65F-4A7A-A359-EEA9FABB243D}" type="sibTrans" cxnId="{CF439E1F-06D5-4E32-966D-D8958B713D87}">
      <dgm:prSet/>
      <dgm:spPr/>
      <dgm:t>
        <a:bodyPr/>
        <a:lstStyle/>
        <a:p>
          <a:pPr>
            <a:lnSpc>
              <a:spcPct val="100000"/>
            </a:lnSpc>
          </a:pPr>
          <a:endParaRPr lang="en-US"/>
        </a:p>
      </dgm:t>
    </dgm:pt>
    <dgm:pt modelId="{B8BEDE94-7CFC-429F-B770-1D3296785310}">
      <dgm:prSet/>
      <dgm:spPr/>
      <dgm:t>
        <a:bodyPr/>
        <a:lstStyle/>
        <a:p>
          <a:pPr>
            <a:lnSpc>
              <a:spcPct val="100000"/>
            </a:lnSpc>
          </a:pPr>
          <a:r>
            <a:rPr lang="en-ZA"/>
            <a:t>Discuss how behavioural economics can contribute to understanding market behaviour. </a:t>
          </a:r>
          <a:endParaRPr lang="en-US"/>
        </a:p>
      </dgm:t>
    </dgm:pt>
    <dgm:pt modelId="{39BE9406-3977-469D-AE92-4BEA339F972E}" type="parTrans" cxnId="{98AF07CB-D896-4C1B-906A-ED9CEC11B0DB}">
      <dgm:prSet/>
      <dgm:spPr/>
      <dgm:t>
        <a:bodyPr/>
        <a:lstStyle/>
        <a:p>
          <a:endParaRPr lang="en-US"/>
        </a:p>
      </dgm:t>
    </dgm:pt>
    <dgm:pt modelId="{429A5C9C-C958-4AF5-BA25-18254A9A99F1}" type="sibTrans" cxnId="{98AF07CB-D896-4C1B-906A-ED9CEC11B0DB}">
      <dgm:prSet/>
      <dgm:spPr/>
      <dgm:t>
        <a:bodyPr/>
        <a:lstStyle/>
        <a:p>
          <a:pPr>
            <a:lnSpc>
              <a:spcPct val="100000"/>
            </a:lnSpc>
          </a:pPr>
          <a:endParaRPr lang="en-US"/>
        </a:p>
      </dgm:t>
    </dgm:pt>
    <dgm:pt modelId="{0F5C62FE-39A9-4EF4-A5BE-0BC0BCBA870B}">
      <dgm:prSet/>
      <dgm:spPr/>
      <dgm:t>
        <a:bodyPr/>
        <a:lstStyle/>
        <a:p>
          <a:pPr>
            <a:lnSpc>
              <a:spcPct val="100000"/>
            </a:lnSpc>
          </a:pPr>
          <a:r>
            <a:rPr lang="en-ZA"/>
            <a:t>Analyse how financial services organisations respond to behavioural decisions on the part of the market. </a:t>
          </a:r>
          <a:endParaRPr lang="en-US"/>
        </a:p>
      </dgm:t>
    </dgm:pt>
    <dgm:pt modelId="{85155A4B-AFAE-482C-A360-7A948BA59F96}" type="parTrans" cxnId="{7DA6A0AA-D97E-4997-A539-665741FC9BEF}">
      <dgm:prSet/>
      <dgm:spPr/>
      <dgm:t>
        <a:bodyPr/>
        <a:lstStyle/>
        <a:p>
          <a:endParaRPr lang="en-US"/>
        </a:p>
      </dgm:t>
    </dgm:pt>
    <dgm:pt modelId="{66D6F529-51DF-489A-8FDB-50C51C1EE888}" type="sibTrans" cxnId="{7DA6A0AA-D97E-4997-A539-665741FC9BEF}">
      <dgm:prSet/>
      <dgm:spPr/>
      <dgm:t>
        <a:bodyPr/>
        <a:lstStyle/>
        <a:p>
          <a:endParaRPr lang="en-US"/>
        </a:p>
      </dgm:t>
    </dgm:pt>
    <dgm:pt modelId="{D4730C03-6A60-45E4-8551-837AC9A05078}" type="pres">
      <dgm:prSet presAssocID="{20E7F17B-38BF-4A76-9C33-662B9E222CD1}" presName="root" presStyleCnt="0">
        <dgm:presLayoutVars>
          <dgm:dir/>
          <dgm:resizeHandles val="exact"/>
        </dgm:presLayoutVars>
      </dgm:prSet>
      <dgm:spPr/>
    </dgm:pt>
    <dgm:pt modelId="{05238632-2443-4632-B970-8F67D9DDEB66}" type="pres">
      <dgm:prSet presAssocID="{20E7F17B-38BF-4A76-9C33-662B9E222CD1}" presName="container" presStyleCnt="0">
        <dgm:presLayoutVars>
          <dgm:dir/>
          <dgm:resizeHandles val="exact"/>
        </dgm:presLayoutVars>
      </dgm:prSet>
      <dgm:spPr/>
    </dgm:pt>
    <dgm:pt modelId="{18704087-9D60-47C3-BB1F-FE99B0C2D0CF}" type="pres">
      <dgm:prSet presAssocID="{DE76BDB0-AFA5-4D8B-AA48-86650F4300AD}" presName="compNode" presStyleCnt="0"/>
      <dgm:spPr/>
    </dgm:pt>
    <dgm:pt modelId="{5D8F0808-55FC-4DFD-8D17-0C8670D17E69}" type="pres">
      <dgm:prSet presAssocID="{DE76BDB0-AFA5-4D8B-AA48-86650F4300AD}" presName="iconBgRect" presStyleLbl="bgShp" presStyleIdx="0" presStyleCnt="4"/>
      <dgm:spPr/>
    </dgm:pt>
    <dgm:pt modelId="{560BFFDB-5697-43C1-B38E-8FFE35760141}" type="pres">
      <dgm:prSet presAssocID="{DE76BDB0-AFA5-4D8B-AA48-86650F4300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rying Face with No Fill"/>
        </a:ext>
      </dgm:extLst>
    </dgm:pt>
    <dgm:pt modelId="{5D6FE9C0-84A0-4117-9995-A0AE96D493BE}" type="pres">
      <dgm:prSet presAssocID="{DE76BDB0-AFA5-4D8B-AA48-86650F4300AD}" presName="spaceRect" presStyleCnt="0"/>
      <dgm:spPr/>
    </dgm:pt>
    <dgm:pt modelId="{8BD6AD64-792C-4967-9AE4-F07232117A76}" type="pres">
      <dgm:prSet presAssocID="{DE76BDB0-AFA5-4D8B-AA48-86650F4300AD}" presName="textRect" presStyleLbl="revTx" presStyleIdx="0" presStyleCnt="4">
        <dgm:presLayoutVars>
          <dgm:chMax val="1"/>
          <dgm:chPref val="1"/>
        </dgm:presLayoutVars>
      </dgm:prSet>
      <dgm:spPr/>
    </dgm:pt>
    <dgm:pt modelId="{1CD05DA2-C81C-464B-B782-C37B514BDAA7}" type="pres">
      <dgm:prSet presAssocID="{019A61E1-6E5D-45B5-88CC-086525855F86}" presName="sibTrans" presStyleLbl="sibTrans2D1" presStyleIdx="0" presStyleCnt="0"/>
      <dgm:spPr/>
    </dgm:pt>
    <dgm:pt modelId="{836CAF10-A595-4B6B-A22E-FDA512C5F612}" type="pres">
      <dgm:prSet presAssocID="{B0E3B881-BF6E-499B-9C0A-D835454E21FC}" presName="compNode" presStyleCnt="0"/>
      <dgm:spPr/>
    </dgm:pt>
    <dgm:pt modelId="{B3A67CC4-4798-4457-99CF-0AEFD8B7ED2C}" type="pres">
      <dgm:prSet presAssocID="{B0E3B881-BF6E-499B-9C0A-D835454E21FC}" presName="iconBgRect" presStyleLbl="bgShp" presStyleIdx="1" presStyleCnt="4"/>
      <dgm:spPr/>
    </dgm:pt>
    <dgm:pt modelId="{64A39E27-56FC-4041-B0AA-74CF8607C5EC}" type="pres">
      <dgm:prSet presAssocID="{B0E3B881-BF6E-499B-9C0A-D835454E21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ACB06402-AFC4-448C-966D-A43D5966007D}" type="pres">
      <dgm:prSet presAssocID="{B0E3B881-BF6E-499B-9C0A-D835454E21FC}" presName="spaceRect" presStyleCnt="0"/>
      <dgm:spPr/>
    </dgm:pt>
    <dgm:pt modelId="{E58D35CC-70D5-4B30-9B17-3289854C0E3B}" type="pres">
      <dgm:prSet presAssocID="{B0E3B881-BF6E-499B-9C0A-D835454E21FC}" presName="textRect" presStyleLbl="revTx" presStyleIdx="1" presStyleCnt="4">
        <dgm:presLayoutVars>
          <dgm:chMax val="1"/>
          <dgm:chPref val="1"/>
        </dgm:presLayoutVars>
      </dgm:prSet>
      <dgm:spPr/>
    </dgm:pt>
    <dgm:pt modelId="{4C008E68-8502-404C-9ACF-B1F4986EC083}" type="pres">
      <dgm:prSet presAssocID="{21C6EA33-B65F-4A7A-A359-EEA9FABB243D}" presName="sibTrans" presStyleLbl="sibTrans2D1" presStyleIdx="0" presStyleCnt="0"/>
      <dgm:spPr/>
    </dgm:pt>
    <dgm:pt modelId="{72FFC800-0628-4FE3-A768-F8008D89C780}" type="pres">
      <dgm:prSet presAssocID="{B8BEDE94-7CFC-429F-B770-1D3296785310}" presName="compNode" presStyleCnt="0"/>
      <dgm:spPr/>
    </dgm:pt>
    <dgm:pt modelId="{58EFF408-29C0-4309-ABDC-FB57246178EF}" type="pres">
      <dgm:prSet presAssocID="{B8BEDE94-7CFC-429F-B770-1D3296785310}" presName="iconBgRect" presStyleLbl="bgShp" presStyleIdx="2" presStyleCnt="4"/>
      <dgm:spPr/>
    </dgm:pt>
    <dgm:pt modelId="{B5A53EBD-9CEC-4D0D-B7C4-EA8599CB8D64}" type="pres">
      <dgm:prSet presAssocID="{B8BEDE94-7CFC-429F-B770-1D32967853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8020E1CD-2D0C-4A5C-8638-1ABF8332950A}" type="pres">
      <dgm:prSet presAssocID="{B8BEDE94-7CFC-429F-B770-1D3296785310}" presName="spaceRect" presStyleCnt="0"/>
      <dgm:spPr/>
    </dgm:pt>
    <dgm:pt modelId="{AD97B9A9-3497-4438-95C2-D837C450359D}" type="pres">
      <dgm:prSet presAssocID="{B8BEDE94-7CFC-429F-B770-1D3296785310}" presName="textRect" presStyleLbl="revTx" presStyleIdx="2" presStyleCnt="4">
        <dgm:presLayoutVars>
          <dgm:chMax val="1"/>
          <dgm:chPref val="1"/>
        </dgm:presLayoutVars>
      </dgm:prSet>
      <dgm:spPr/>
    </dgm:pt>
    <dgm:pt modelId="{176E1B18-A014-4318-8DF8-5082C4191767}" type="pres">
      <dgm:prSet presAssocID="{429A5C9C-C958-4AF5-BA25-18254A9A99F1}" presName="sibTrans" presStyleLbl="sibTrans2D1" presStyleIdx="0" presStyleCnt="0"/>
      <dgm:spPr/>
    </dgm:pt>
    <dgm:pt modelId="{A6F2EA3E-7AFF-4389-8C72-D13A13907DF5}" type="pres">
      <dgm:prSet presAssocID="{0F5C62FE-39A9-4EF4-A5BE-0BC0BCBA870B}" presName="compNode" presStyleCnt="0"/>
      <dgm:spPr/>
    </dgm:pt>
    <dgm:pt modelId="{7167FBFC-C5A3-4851-81B3-EDF30F75D201}" type="pres">
      <dgm:prSet presAssocID="{0F5C62FE-39A9-4EF4-A5BE-0BC0BCBA870B}" presName="iconBgRect" presStyleLbl="bgShp" presStyleIdx="3" presStyleCnt="4"/>
      <dgm:spPr/>
    </dgm:pt>
    <dgm:pt modelId="{F7B486E0-4611-4CD8-8207-90CB84F4CEC1}" type="pres">
      <dgm:prSet presAssocID="{0F5C62FE-39A9-4EF4-A5BE-0BC0BCBA87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763EC92F-CA56-4015-99E0-EAF2C0F3523A}" type="pres">
      <dgm:prSet presAssocID="{0F5C62FE-39A9-4EF4-A5BE-0BC0BCBA870B}" presName="spaceRect" presStyleCnt="0"/>
      <dgm:spPr/>
    </dgm:pt>
    <dgm:pt modelId="{7089135C-812F-4614-AFA3-4C9B7E2597E4}" type="pres">
      <dgm:prSet presAssocID="{0F5C62FE-39A9-4EF4-A5BE-0BC0BCBA870B}" presName="textRect" presStyleLbl="revTx" presStyleIdx="3" presStyleCnt="4">
        <dgm:presLayoutVars>
          <dgm:chMax val="1"/>
          <dgm:chPref val="1"/>
        </dgm:presLayoutVars>
      </dgm:prSet>
      <dgm:spPr/>
    </dgm:pt>
  </dgm:ptLst>
  <dgm:cxnLst>
    <dgm:cxn modelId="{368B260C-C521-4B22-B16C-586DCC74C500}" type="presOf" srcId="{B0E3B881-BF6E-499B-9C0A-D835454E21FC}" destId="{E58D35CC-70D5-4B30-9B17-3289854C0E3B}" srcOrd="0" destOrd="0" presId="urn:microsoft.com/office/officeart/2018/2/layout/IconCircleList"/>
    <dgm:cxn modelId="{080E0612-B613-4ECE-9EED-F2F62AB3D0F9}" type="presOf" srcId="{20E7F17B-38BF-4A76-9C33-662B9E222CD1}" destId="{D4730C03-6A60-45E4-8551-837AC9A05078}" srcOrd="0" destOrd="0" presId="urn:microsoft.com/office/officeart/2018/2/layout/IconCircleList"/>
    <dgm:cxn modelId="{CFCFBC16-4995-4D41-970D-25E652684333}" type="presOf" srcId="{429A5C9C-C958-4AF5-BA25-18254A9A99F1}" destId="{176E1B18-A014-4318-8DF8-5082C4191767}" srcOrd="0" destOrd="0" presId="urn:microsoft.com/office/officeart/2018/2/layout/IconCircleList"/>
    <dgm:cxn modelId="{CF439E1F-06D5-4E32-966D-D8958B713D87}" srcId="{20E7F17B-38BF-4A76-9C33-662B9E222CD1}" destId="{B0E3B881-BF6E-499B-9C0A-D835454E21FC}" srcOrd="1" destOrd="0" parTransId="{8AACD0BA-CD7A-4357-91BA-985BA926736C}" sibTransId="{21C6EA33-B65F-4A7A-A359-EEA9FABB243D}"/>
    <dgm:cxn modelId="{B30F6523-0FC7-4AEE-A3C1-390A815C9CD3}" type="presOf" srcId="{21C6EA33-B65F-4A7A-A359-EEA9FABB243D}" destId="{4C008E68-8502-404C-9ACF-B1F4986EC083}" srcOrd="0" destOrd="0" presId="urn:microsoft.com/office/officeart/2018/2/layout/IconCircleList"/>
    <dgm:cxn modelId="{D052423C-631E-463E-B721-E4BE939D66BB}" type="presOf" srcId="{0F5C62FE-39A9-4EF4-A5BE-0BC0BCBA870B}" destId="{7089135C-812F-4614-AFA3-4C9B7E2597E4}" srcOrd="0" destOrd="0" presId="urn:microsoft.com/office/officeart/2018/2/layout/IconCircleList"/>
    <dgm:cxn modelId="{9B1E366D-2C75-415C-A25A-CC78747DE0A9}" type="presOf" srcId="{019A61E1-6E5D-45B5-88CC-086525855F86}" destId="{1CD05DA2-C81C-464B-B782-C37B514BDAA7}" srcOrd="0" destOrd="0" presId="urn:microsoft.com/office/officeart/2018/2/layout/IconCircleList"/>
    <dgm:cxn modelId="{05A84CA0-E412-4F42-8A33-BCD7CACFD505}" type="presOf" srcId="{DE76BDB0-AFA5-4D8B-AA48-86650F4300AD}" destId="{8BD6AD64-792C-4967-9AE4-F07232117A76}" srcOrd="0" destOrd="0" presId="urn:microsoft.com/office/officeart/2018/2/layout/IconCircleList"/>
    <dgm:cxn modelId="{7DA6A0AA-D97E-4997-A539-665741FC9BEF}" srcId="{20E7F17B-38BF-4A76-9C33-662B9E222CD1}" destId="{0F5C62FE-39A9-4EF4-A5BE-0BC0BCBA870B}" srcOrd="3" destOrd="0" parTransId="{85155A4B-AFAE-482C-A360-7A948BA59F96}" sibTransId="{66D6F529-51DF-489A-8FDB-50C51C1EE888}"/>
    <dgm:cxn modelId="{98AF07CB-D896-4C1B-906A-ED9CEC11B0DB}" srcId="{20E7F17B-38BF-4A76-9C33-662B9E222CD1}" destId="{B8BEDE94-7CFC-429F-B770-1D3296785310}" srcOrd="2" destOrd="0" parTransId="{39BE9406-3977-469D-AE92-4BEA339F972E}" sibTransId="{429A5C9C-C958-4AF5-BA25-18254A9A99F1}"/>
    <dgm:cxn modelId="{E27514D9-9204-4669-AF04-84570D3F23E8}" srcId="{20E7F17B-38BF-4A76-9C33-662B9E222CD1}" destId="{DE76BDB0-AFA5-4D8B-AA48-86650F4300AD}" srcOrd="0" destOrd="0" parTransId="{03A04847-F669-45B5-AC6D-CE0370598B3F}" sibTransId="{019A61E1-6E5D-45B5-88CC-086525855F86}"/>
    <dgm:cxn modelId="{BF7448FE-C844-4801-99B2-3376172F1624}" type="presOf" srcId="{B8BEDE94-7CFC-429F-B770-1D3296785310}" destId="{AD97B9A9-3497-4438-95C2-D837C450359D}" srcOrd="0" destOrd="0" presId="urn:microsoft.com/office/officeart/2018/2/layout/IconCircleList"/>
    <dgm:cxn modelId="{A2E274ED-8963-4D6B-AA8B-61B601E60A81}" type="presParOf" srcId="{D4730C03-6A60-45E4-8551-837AC9A05078}" destId="{05238632-2443-4632-B970-8F67D9DDEB66}" srcOrd="0" destOrd="0" presId="urn:microsoft.com/office/officeart/2018/2/layout/IconCircleList"/>
    <dgm:cxn modelId="{B40F28C3-CAEA-42A3-BBF2-7A641051E5FA}" type="presParOf" srcId="{05238632-2443-4632-B970-8F67D9DDEB66}" destId="{18704087-9D60-47C3-BB1F-FE99B0C2D0CF}" srcOrd="0" destOrd="0" presId="urn:microsoft.com/office/officeart/2018/2/layout/IconCircleList"/>
    <dgm:cxn modelId="{CE969D2D-8999-4A83-AC83-706A36159AEA}" type="presParOf" srcId="{18704087-9D60-47C3-BB1F-FE99B0C2D0CF}" destId="{5D8F0808-55FC-4DFD-8D17-0C8670D17E69}" srcOrd="0" destOrd="0" presId="urn:microsoft.com/office/officeart/2018/2/layout/IconCircleList"/>
    <dgm:cxn modelId="{5E549795-311A-4831-8AC8-DDA0D25476AF}" type="presParOf" srcId="{18704087-9D60-47C3-BB1F-FE99B0C2D0CF}" destId="{560BFFDB-5697-43C1-B38E-8FFE35760141}" srcOrd="1" destOrd="0" presId="urn:microsoft.com/office/officeart/2018/2/layout/IconCircleList"/>
    <dgm:cxn modelId="{C9DA273B-2F01-44CA-BE75-23177677A7CD}" type="presParOf" srcId="{18704087-9D60-47C3-BB1F-FE99B0C2D0CF}" destId="{5D6FE9C0-84A0-4117-9995-A0AE96D493BE}" srcOrd="2" destOrd="0" presId="urn:microsoft.com/office/officeart/2018/2/layout/IconCircleList"/>
    <dgm:cxn modelId="{2207FFC1-4BC0-483E-AB5C-B29D876599D6}" type="presParOf" srcId="{18704087-9D60-47C3-BB1F-FE99B0C2D0CF}" destId="{8BD6AD64-792C-4967-9AE4-F07232117A76}" srcOrd="3" destOrd="0" presId="urn:microsoft.com/office/officeart/2018/2/layout/IconCircleList"/>
    <dgm:cxn modelId="{F01563AF-A4D2-4530-A57B-134031FED757}" type="presParOf" srcId="{05238632-2443-4632-B970-8F67D9DDEB66}" destId="{1CD05DA2-C81C-464B-B782-C37B514BDAA7}" srcOrd="1" destOrd="0" presId="urn:microsoft.com/office/officeart/2018/2/layout/IconCircleList"/>
    <dgm:cxn modelId="{14171055-115C-4775-94D8-FB58D852A8C1}" type="presParOf" srcId="{05238632-2443-4632-B970-8F67D9DDEB66}" destId="{836CAF10-A595-4B6B-A22E-FDA512C5F612}" srcOrd="2" destOrd="0" presId="urn:microsoft.com/office/officeart/2018/2/layout/IconCircleList"/>
    <dgm:cxn modelId="{3535D600-9240-43D3-AEE6-D58B67928C4C}" type="presParOf" srcId="{836CAF10-A595-4B6B-A22E-FDA512C5F612}" destId="{B3A67CC4-4798-4457-99CF-0AEFD8B7ED2C}" srcOrd="0" destOrd="0" presId="urn:microsoft.com/office/officeart/2018/2/layout/IconCircleList"/>
    <dgm:cxn modelId="{9198A832-4251-4E21-8D24-8D7A03FB6E05}" type="presParOf" srcId="{836CAF10-A595-4B6B-A22E-FDA512C5F612}" destId="{64A39E27-56FC-4041-B0AA-74CF8607C5EC}" srcOrd="1" destOrd="0" presId="urn:microsoft.com/office/officeart/2018/2/layout/IconCircleList"/>
    <dgm:cxn modelId="{B878E43D-83A3-4044-8291-3973FD0F67E8}" type="presParOf" srcId="{836CAF10-A595-4B6B-A22E-FDA512C5F612}" destId="{ACB06402-AFC4-448C-966D-A43D5966007D}" srcOrd="2" destOrd="0" presId="urn:microsoft.com/office/officeart/2018/2/layout/IconCircleList"/>
    <dgm:cxn modelId="{FCE7C1B4-6C8A-4A44-B55C-AA4AB4E2B394}" type="presParOf" srcId="{836CAF10-A595-4B6B-A22E-FDA512C5F612}" destId="{E58D35CC-70D5-4B30-9B17-3289854C0E3B}" srcOrd="3" destOrd="0" presId="urn:microsoft.com/office/officeart/2018/2/layout/IconCircleList"/>
    <dgm:cxn modelId="{B61C2568-009A-4C13-AC6A-EF7F5AB4B708}" type="presParOf" srcId="{05238632-2443-4632-B970-8F67D9DDEB66}" destId="{4C008E68-8502-404C-9ACF-B1F4986EC083}" srcOrd="3" destOrd="0" presId="urn:microsoft.com/office/officeart/2018/2/layout/IconCircleList"/>
    <dgm:cxn modelId="{07F11858-4B82-420E-8D95-1EB63A0AD159}" type="presParOf" srcId="{05238632-2443-4632-B970-8F67D9DDEB66}" destId="{72FFC800-0628-4FE3-A768-F8008D89C780}" srcOrd="4" destOrd="0" presId="urn:microsoft.com/office/officeart/2018/2/layout/IconCircleList"/>
    <dgm:cxn modelId="{F57C37D4-5EB0-4240-BEED-258763855334}" type="presParOf" srcId="{72FFC800-0628-4FE3-A768-F8008D89C780}" destId="{58EFF408-29C0-4309-ABDC-FB57246178EF}" srcOrd="0" destOrd="0" presId="urn:microsoft.com/office/officeart/2018/2/layout/IconCircleList"/>
    <dgm:cxn modelId="{E1F510F8-3169-4AA6-8C2F-EAEEAF34E77D}" type="presParOf" srcId="{72FFC800-0628-4FE3-A768-F8008D89C780}" destId="{B5A53EBD-9CEC-4D0D-B7C4-EA8599CB8D64}" srcOrd="1" destOrd="0" presId="urn:microsoft.com/office/officeart/2018/2/layout/IconCircleList"/>
    <dgm:cxn modelId="{2C6536EC-A5C0-4320-8628-C82FE0E7509E}" type="presParOf" srcId="{72FFC800-0628-4FE3-A768-F8008D89C780}" destId="{8020E1CD-2D0C-4A5C-8638-1ABF8332950A}" srcOrd="2" destOrd="0" presId="urn:microsoft.com/office/officeart/2018/2/layout/IconCircleList"/>
    <dgm:cxn modelId="{140A023A-8C08-4777-9EB8-19B04FF2BFEB}" type="presParOf" srcId="{72FFC800-0628-4FE3-A768-F8008D89C780}" destId="{AD97B9A9-3497-4438-95C2-D837C450359D}" srcOrd="3" destOrd="0" presId="urn:microsoft.com/office/officeart/2018/2/layout/IconCircleList"/>
    <dgm:cxn modelId="{5DCDEE00-A08A-404B-9DA9-846FBDBB45CD}" type="presParOf" srcId="{05238632-2443-4632-B970-8F67D9DDEB66}" destId="{176E1B18-A014-4318-8DF8-5082C4191767}" srcOrd="5" destOrd="0" presId="urn:microsoft.com/office/officeart/2018/2/layout/IconCircleList"/>
    <dgm:cxn modelId="{C0C04B72-84A6-4F88-95E9-84F7B2420E26}" type="presParOf" srcId="{05238632-2443-4632-B970-8F67D9DDEB66}" destId="{A6F2EA3E-7AFF-4389-8C72-D13A13907DF5}" srcOrd="6" destOrd="0" presId="urn:microsoft.com/office/officeart/2018/2/layout/IconCircleList"/>
    <dgm:cxn modelId="{868C5A46-0356-4B54-9F29-AACBC8C2B177}" type="presParOf" srcId="{A6F2EA3E-7AFF-4389-8C72-D13A13907DF5}" destId="{7167FBFC-C5A3-4851-81B3-EDF30F75D201}" srcOrd="0" destOrd="0" presId="urn:microsoft.com/office/officeart/2018/2/layout/IconCircleList"/>
    <dgm:cxn modelId="{AD5DD3FB-35EA-42D2-8DB9-4359ACD5B75E}" type="presParOf" srcId="{A6F2EA3E-7AFF-4389-8C72-D13A13907DF5}" destId="{F7B486E0-4611-4CD8-8207-90CB84F4CEC1}" srcOrd="1" destOrd="0" presId="urn:microsoft.com/office/officeart/2018/2/layout/IconCircleList"/>
    <dgm:cxn modelId="{B55B0B4E-F75B-4D0A-9337-456644FB9A0D}" type="presParOf" srcId="{A6F2EA3E-7AFF-4389-8C72-D13A13907DF5}" destId="{763EC92F-CA56-4015-99E0-EAF2C0F3523A}" srcOrd="2" destOrd="0" presId="urn:microsoft.com/office/officeart/2018/2/layout/IconCircleList"/>
    <dgm:cxn modelId="{5FD71DF0-DAD4-4C48-966A-5687A7CEA603}" type="presParOf" srcId="{A6F2EA3E-7AFF-4389-8C72-D13A13907DF5}" destId="{7089135C-812F-4614-AFA3-4C9B7E2597E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F0808-55FC-4DFD-8D17-0C8670D17E69}">
      <dsp:nvSpPr>
        <dsp:cNvPr id="0" name=""/>
        <dsp:cNvSpPr/>
      </dsp:nvSpPr>
      <dsp:spPr>
        <a:xfrm>
          <a:off x="206904" y="386471"/>
          <a:ext cx="1153351" cy="11533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BFFDB-5697-43C1-B38E-8FFE35760141}">
      <dsp:nvSpPr>
        <dsp:cNvPr id="0" name=""/>
        <dsp:cNvSpPr/>
      </dsp:nvSpPr>
      <dsp:spPr>
        <a:xfrm>
          <a:off x="449108" y="628674"/>
          <a:ext cx="668943" cy="668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6AD64-792C-4967-9AE4-F07232117A76}">
      <dsp:nvSpPr>
        <dsp:cNvPr id="0" name=""/>
        <dsp:cNvSpPr/>
      </dsp:nvSpPr>
      <dsp:spPr>
        <a:xfrm>
          <a:off x="1607402" y="386471"/>
          <a:ext cx="2718613" cy="115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ZA" sz="1500" kern="1200"/>
            <a:t>Explain the effect of emotion on financial decisions and long term wealth accumulation. </a:t>
          </a:r>
          <a:endParaRPr lang="en-US" sz="1500" kern="1200"/>
        </a:p>
      </dsp:txBody>
      <dsp:txXfrm>
        <a:off x="1607402" y="386471"/>
        <a:ext cx="2718613" cy="1153351"/>
      </dsp:txXfrm>
    </dsp:sp>
    <dsp:sp modelId="{B3A67CC4-4798-4457-99CF-0AEFD8B7ED2C}">
      <dsp:nvSpPr>
        <dsp:cNvPr id="0" name=""/>
        <dsp:cNvSpPr/>
      </dsp:nvSpPr>
      <dsp:spPr>
        <a:xfrm>
          <a:off x="4799713" y="386471"/>
          <a:ext cx="1153351" cy="11533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A39E27-56FC-4041-B0AA-74CF8607C5EC}">
      <dsp:nvSpPr>
        <dsp:cNvPr id="0" name=""/>
        <dsp:cNvSpPr/>
      </dsp:nvSpPr>
      <dsp:spPr>
        <a:xfrm>
          <a:off x="5041917" y="628674"/>
          <a:ext cx="668943" cy="6689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D35CC-70D5-4B30-9B17-3289854C0E3B}">
      <dsp:nvSpPr>
        <dsp:cNvPr id="0" name=""/>
        <dsp:cNvSpPr/>
      </dsp:nvSpPr>
      <dsp:spPr>
        <a:xfrm>
          <a:off x="6200211" y="386471"/>
          <a:ext cx="2718613" cy="115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ZA" sz="1500" kern="1200"/>
            <a:t>Apply knowledge of behavioural finance to explain investor behaviour. </a:t>
          </a:r>
          <a:endParaRPr lang="en-US" sz="1500" kern="1200"/>
        </a:p>
      </dsp:txBody>
      <dsp:txXfrm>
        <a:off x="6200211" y="386471"/>
        <a:ext cx="2718613" cy="1153351"/>
      </dsp:txXfrm>
    </dsp:sp>
    <dsp:sp modelId="{58EFF408-29C0-4309-ABDC-FB57246178EF}">
      <dsp:nvSpPr>
        <dsp:cNvPr id="0" name=""/>
        <dsp:cNvSpPr/>
      </dsp:nvSpPr>
      <dsp:spPr>
        <a:xfrm>
          <a:off x="206904" y="2170592"/>
          <a:ext cx="1153351" cy="11533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53EBD-9CEC-4D0D-B7C4-EA8599CB8D64}">
      <dsp:nvSpPr>
        <dsp:cNvPr id="0" name=""/>
        <dsp:cNvSpPr/>
      </dsp:nvSpPr>
      <dsp:spPr>
        <a:xfrm>
          <a:off x="449108" y="2412796"/>
          <a:ext cx="668943" cy="6689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7B9A9-3497-4438-95C2-D837C450359D}">
      <dsp:nvSpPr>
        <dsp:cNvPr id="0" name=""/>
        <dsp:cNvSpPr/>
      </dsp:nvSpPr>
      <dsp:spPr>
        <a:xfrm>
          <a:off x="1607402" y="2170592"/>
          <a:ext cx="2718613" cy="115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ZA" sz="1500" kern="1200"/>
            <a:t>Discuss how behavioural economics can contribute to understanding market behaviour. </a:t>
          </a:r>
          <a:endParaRPr lang="en-US" sz="1500" kern="1200"/>
        </a:p>
      </dsp:txBody>
      <dsp:txXfrm>
        <a:off x="1607402" y="2170592"/>
        <a:ext cx="2718613" cy="1153351"/>
      </dsp:txXfrm>
    </dsp:sp>
    <dsp:sp modelId="{7167FBFC-C5A3-4851-81B3-EDF30F75D201}">
      <dsp:nvSpPr>
        <dsp:cNvPr id="0" name=""/>
        <dsp:cNvSpPr/>
      </dsp:nvSpPr>
      <dsp:spPr>
        <a:xfrm>
          <a:off x="4799713" y="2170592"/>
          <a:ext cx="1153351" cy="11533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486E0-4611-4CD8-8207-90CB84F4CEC1}">
      <dsp:nvSpPr>
        <dsp:cNvPr id="0" name=""/>
        <dsp:cNvSpPr/>
      </dsp:nvSpPr>
      <dsp:spPr>
        <a:xfrm>
          <a:off x="5041917" y="2412796"/>
          <a:ext cx="668943" cy="6689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9135C-812F-4614-AFA3-4C9B7E2597E4}">
      <dsp:nvSpPr>
        <dsp:cNvPr id="0" name=""/>
        <dsp:cNvSpPr/>
      </dsp:nvSpPr>
      <dsp:spPr>
        <a:xfrm>
          <a:off x="6200211" y="2170592"/>
          <a:ext cx="2718613" cy="115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ZA" sz="1500" kern="1200"/>
            <a:t>Analyse how financial services organisations respond to behavioural decisions on the part of the market. </a:t>
          </a:r>
          <a:endParaRPr lang="en-US" sz="1500" kern="1200"/>
        </a:p>
      </dsp:txBody>
      <dsp:txXfrm>
        <a:off x="6200211" y="2170592"/>
        <a:ext cx="2718613" cy="115335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EBF07C-2CD7-4404-9C67-8C3306F520F5}"/>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Arial" charset="0"/>
              </a:defRPr>
            </a:lvl1pPr>
          </a:lstStyle>
          <a:p>
            <a:pPr>
              <a:defRPr/>
            </a:pPr>
            <a:endParaRPr lang="en-ZA"/>
          </a:p>
        </p:txBody>
      </p:sp>
      <p:sp>
        <p:nvSpPr>
          <p:cNvPr id="3" name="Date Placeholder 2">
            <a:extLst>
              <a:ext uri="{FF2B5EF4-FFF2-40B4-BE49-F238E27FC236}">
                <a16:creationId xmlns:a16="http://schemas.microsoft.com/office/drawing/2014/main" id="{64D5D292-E459-4B94-830B-52374E9F45C0}"/>
              </a:ext>
            </a:extLst>
          </p:cNvPr>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Arial" charset="0"/>
              </a:defRPr>
            </a:lvl1pPr>
          </a:lstStyle>
          <a:p>
            <a:pPr>
              <a:defRPr/>
            </a:pPr>
            <a:fld id="{5FB757FE-967B-4296-8CDD-7EB7C368AA42}" type="datetimeFigureOut">
              <a:rPr lang="en-ZA"/>
              <a:pPr>
                <a:defRPr/>
              </a:pPr>
              <a:t>2021/04/22</a:t>
            </a:fld>
            <a:endParaRPr lang="en-ZA"/>
          </a:p>
        </p:txBody>
      </p:sp>
      <p:sp>
        <p:nvSpPr>
          <p:cNvPr id="4" name="Footer Placeholder 3">
            <a:extLst>
              <a:ext uri="{FF2B5EF4-FFF2-40B4-BE49-F238E27FC236}">
                <a16:creationId xmlns:a16="http://schemas.microsoft.com/office/drawing/2014/main" id="{057F4AF2-5667-4DE1-A05A-1832300AAC78}"/>
              </a:ext>
            </a:extLst>
          </p:cNvPr>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Arial" charset="0"/>
              </a:defRPr>
            </a:lvl1pPr>
          </a:lstStyle>
          <a:p>
            <a:pPr>
              <a:defRPr/>
            </a:pPr>
            <a:endParaRPr lang="en-ZA"/>
          </a:p>
        </p:txBody>
      </p:sp>
      <p:sp>
        <p:nvSpPr>
          <p:cNvPr id="5" name="Slide Number Placeholder 4">
            <a:extLst>
              <a:ext uri="{FF2B5EF4-FFF2-40B4-BE49-F238E27FC236}">
                <a16:creationId xmlns:a16="http://schemas.microsoft.com/office/drawing/2014/main" id="{C5268A42-267C-4D9B-8B25-2AB52468B94C}"/>
              </a:ext>
            </a:extLst>
          </p:cNvPr>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46AD1A27-405E-4644-9D6E-E3E09908D37B}" type="slidenum">
              <a:rPr lang="en-ZA" altLang="en-US"/>
              <a:pPr>
                <a:defRPr/>
              </a:pPr>
              <a:t>‹#›</a:t>
            </a:fld>
            <a:endParaRPr lang="en-Z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6B39205-A403-4638-B5C3-60890F65958F}"/>
              </a:ext>
            </a:extLst>
          </p:cNvPr>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p>
        </p:txBody>
      </p:sp>
      <p:sp>
        <p:nvSpPr>
          <p:cNvPr id="3075" name="Rectangle 3">
            <a:extLst>
              <a:ext uri="{FF2B5EF4-FFF2-40B4-BE49-F238E27FC236}">
                <a16:creationId xmlns:a16="http://schemas.microsoft.com/office/drawing/2014/main" id="{40462640-8E2E-4FBE-99B9-26A12F78ACE0}"/>
              </a:ext>
            </a:extLst>
          </p:cNvPr>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GB"/>
          </a:p>
        </p:txBody>
      </p:sp>
      <p:sp>
        <p:nvSpPr>
          <p:cNvPr id="18436" name="Rectangle 4">
            <a:extLst>
              <a:ext uri="{FF2B5EF4-FFF2-40B4-BE49-F238E27FC236}">
                <a16:creationId xmlns:a16="http://schemas.microsoft.com/office/drawing/2014/main" id="{8081FC88-2B2B-4D51-890C-09E8B7EBBA97}"/>
              </a:ext>
            </a:extLst>
          </p:cNvPr>
          <p:cNvSpPr>
            <a:spLocks noGrp="1" noRot="1" noChangeAspect="1" noChangeArrowheads="1" noTextEdit="1"/>
          </p:cNvSpPr>
          <p:nvPr>
            <p:ph type="sldImg" idx="2"/>
          </p:nvPr>
        </p:nvSpPr>
        <p:spPr bwMode="auto">
          <a:xfrm>
            <a:off x="712788" y="746125"/>
            <a:ext cx="5380037"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FE1EC9D4-716F-4108-A29F-B4E6E7B105AB}"/>
              </a:ext>
            </a:extLst>
          </p:cNvPr>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a:extLst>
              <a:ext uri="{FF2B5EF4-FFF2-40B4-BE49-F238E27FC236}">
                <a16:creationId xmlns:a16="http://schemas.microsoft.com/office/drawing/2014/main" id="{C2ABC39F-1880-4AFF-90E3-5431D7AAEC58}"/>
              </a:ext>
            </a:extLst>
          </p:cNvPr>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p>
        </p:txBody>
      </p:sp>
      <p:sp>
        <p:nvSpPr>
          <p:cNvPr id="3079" name="Rectangle 7">
            <a:extLst>
              <a:ext uri="{FF2B5EF4-FFF2-40B4-BE49-F238E27FC236}">
                <a16:creationId xmlns:a16="http://schemas.microsoft.com/office/drawing/2014/main" id="{24564A1C-3ACC-4697-AB35-AF0DCAB4767A}"/>
              </a:ext>
            </a:extLst>
          </p:cNvPr>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2C3439A1-67B9-44C1-9752-24C4AA2342D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E01CA73-55EA-4F1E-9677-6BF3A6C594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3159872-AFA2-4794-989B-A64C8E44602F}" type="slidenum">
              <a:rPr lang="en-GB" altLang="en-US" smtClean="0"/>
              <a:pPr fontAlgn="base">
                <a:spcBef>
                  <a:spcPct val="0"/>
                </a:spcBef>
                <a:spcAft>
                  <a:spcPct val="0"/>
                </a:spcAft>
              </a:pPr>
              <a:t>1</a:t>
            </a:fld>
            <a:endParaRPr lang="en-GB" altLang="en-US"/>
          </a:p>
        </p:txBody>
      </p:sp>
      <p:sp>
        <p:nvSpPr>
          <p:cNvPr id="21507" name="Rectangle 2">
            <a:extLst>
              <a:ext uri="{FF2B5EF4-FFF2-40B4-BE49-F238E27FC236}">
                <a16:creationId xmlns:a16="http://schemas.microsoft.com/office/drawing/2014/main" id="{A7846F09-72F7-4D63-BDF6-48CD332A314E}"/>
              </a:ext>
            </a:extLst>
          </p:cNvPr>
          <p:cNvSpPr>
            <a:spLocks noGrp="1" noRot="1" noChangeAspect="1" noChangeArrowheads="1" noTextEdit="1"/>
          </p:cNvSpPr>
          <p:nvPr>
            <p:ph type="sldImg"/>
          </p:nvPr>
        </p:nvSpPr>
        <p:spPr>
          <a:xfrm>
            <a:off x="714375" y="746125"/>
            <a:ext cx="5380038" cy="3725863"/>
          </a:xfrm>
          <a:ln/>
        </p:spPr>
      </p:sp>
      <p:sp>
        <p:nvSpPr>
          <p:cNvPr id="21508" name="Rectangle 3">
            <a:extLst>
              <a:ext uri="{FF2B5EF4-FFF2-40B4-BE49-F238E27FC236}">
                <a16:creationId xmlns:a16="http://schemas.microsoft.com/office/drawing/2014/main" id="{771B9B72-4B33-4E6A-AF4C-81D64F04E0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This summary CAN be used on completion of the group discussion and peer assessments, IF YOU FEEL ANY POINTS ON COMPLIANCE NEED TO BE CLARIFIED.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If you are satisfied with the knowledge, skills and attitude relating to compliance demonstrated then </a:t>
            </a:r>
            <a:r>
              <a:rPr lang="en-US" altLang="en-US" u="sng">
                <a:latin typeface="Arial" panose="020B0604020202020204" pitchFamily="34" charset="0"/>
                <a:cs typeface="Arial" panose="020B0604020202020204" pitchFamily="34" charset="0"/>
              </a:rPr>
              <a:t>skip the next 5 slides</a:t>
            </a:r>
            <a:r>
              <a:rPr lang="en-US" altLang="en-US">
                <a:latin typeface="Arial" panose="020B0604020202020204" pitchFamily="34" charset="0"/>
                <a:cs typeface="Arial" panose="020B0604020202020204" pitchFamily="34" charset="0"/>
              </a:rPr>
              <a:t> and move to the ETHICS segment.</a:t>
            </a:r>
          </a:p>
          <a:p>
            <a:pPr eaLnBrk="1" hangingPunct="1"/>
            <a:endParaRPr lang="en-US"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51F8BE3-E056-406B-8350-D051805134DB}"/>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35E5F102-E1DC-4751-AF3C-C90E8F5DC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	Other people’s behaviour matters: √ People do many things by observing others and copying; people are encouraged to continue to do things when they feel other people approve of their behaviour.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b.	Habits are important: √ People do many things without consciously thinking about them. These habits are hard to change – even though people might want to change their behaviour, it is not easy for them. √</a:t>
            </a: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c.	People are motivated to ‘do the right thing’:√ There are cases where money is de-motivating as it undermines people’s intrinsic motivation, for example, you would quickly stop inviting friends to dinner if they insisted on paying you.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d.	People’s self-expectations influence how they behave: √ They want their actions to be in line with their values and their commitments.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e.	People are loss-averse√ and hang on to what they consider ‘theirs’.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f.	People are bad at computation√ when making decisions: they put undue weight on recent events and too little on far-off ones; they cannot calculate probabilities well and worry too much about unlikely events; and they are strongly influenced by how the problem/information is presented to them. √</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g.	People need to feel involved and effective to make a change: √ Just giving people the incentives and information is not necessarily enough. The theory is contrasted with that of neoclassical economics, further illustrative examples are given and finally the implications of these principles for policy-making are discussed. Our aim is to change the analytical framework for policy as well as to maximise the impact of policy interventions. We also hope to reduce unintended outcomes arising from making decisions based solely on a neoclassical economic analysis. √</a:t>
            </a: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25604" name="Slide Number Placeholder 3">
            <a:extLst>
              <a:ext uri="{FF2B5EF4-FFF2-40B4-BE49-F238E27FC236}">
                <a16:creationId xmlns:a16="http://schemas.microsoft.com/office/drawing/2014/main" id="{3FBF4D90-4730-4239-89F3-9903FDB0AF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5ECCA63-9AB2-4287-B71D-D79871A1BADA}"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7590" y="596019"/>
            <a:ext cx="8136382" cy="3213982"/>
          </a:xfrm>
        </p:spPr>
        <p:txBody>
          <a:bodyPr anchor="b">
            <a:normAutofit/>
          </a:bodyPr>
          <a:lstStyle>
            <a:lvl1pPr algn="ctr">
              <a:defRPr sz="5778">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887590" y="3886200"/>
            <a:ext cx="8136382" cy="2219108"/>
          </a:xfrm>
        </p:spPr>
        <p:txBody>
          <a:bodyPr anchor="t">
            <a:normAutofit/>
          </a:bodyPr>
          <a:lstStyle>
            <a:lvl1pPr marL="0" indent="0" algn="ctr">
              <a:buNone/>
              <a:defRPr sz="2600">
                <a:gradFill flip="none" rotWithShape="1">
                  <a:gsLst>
                    <a:gs pos="0">
                      <a:schemeClr val="tx1"/>
                    </a:gs>
                    <a:gs pos="100000">
                      <a:schemeClr val="tx1">
                        <a:lumMod val="75000"/>
                      </a:schemeClr>
                    </a:gs>
                  </a:gsLst>
                  <a:lin ang="0" scaled="1"/>
                  <a:tileRect/>
                </a:gra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257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4150" y="4377486"/>
            <a:ext cx="8030758" cy="907505"/>
          </a:xfrm>
        </p:spPr>
        <p:txBody>
          <a:bodyPr anchor="b">
            <a:normAutofit/>
          </a:bodyPr>
          <a:lstStyle>
            <a:lvl1pPr algn="l">
              <a:defRPr sz="2889" b="0"/>
            </a:lvl1pPr>
          </a:lstStyle>
          <a:p>
            <a:r>
              <a:rPr lang="en-US" dirty="0"/>
              <a:t>Click to edit Master title style</a:t>
            </a:r>
          </a:p>
        </p:txBody>
      </p:sp>
      <p:sp>
        <p:nvSpPr>
          <p:cNvPr id="3" name="Picture Placeholder 2"/>
          <p:cNvSpPr>
            <a:spLocks noGrp="1" noChangeAspect="1"/>
          </p:cNvSpPr>
          <p:nvPr>
            <p:ph type="pic" idx="1"/>
          </p:nvPr>
        </p:nvSpPr>
        <p:spPr>
          <a:xfrm>
            <a:off x="994152" y="996188"/>
            <a:ext cx="7909879"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endParaRPr lang="en-US" dirty="0"/>
          </a:p>
        </p:txBody>
      </p:sp>
      <p:sp>
        <p:nvSpPr>
          <p:cNvPr id="4" name="Text Placeholder 3"/>
          <p:cNvSpPr>
            <a:spLocks noGrp="1"/>
          </p:cNvSpPr>
          <p:nvPr>
            <p:ph type="body" sz="half" idx="2"/>
          </p:nvPr>
        </p:nvSpPr>
        <p:spPr>
          <a:xfrm>
            <a:off x="994150" y="5284990"/>
            <a:ext cx="8030758" cy="817070"/>
          </a:xfrm>
        </p:spPr>
        <p:txBody>
          <a:bodyPr>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6" name="Footer Placeholder 5"/>
          <p:cNvSpPr>
            <a:spLocks noGrp="1"/>
          </p:cNvSpPr>
          <p:nvPr>
            <p:ph type="ftr" sz="quarter" idx="11"/>
          </p:nvPr>
        </p:nvSpPr>
        <p:spPr>
          <a:xfrm>
            <a:off x="994151" y="6181345"/>
            <a:ext cx="5782051"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813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86543" y="596018"/>
            <a:ext cx="8137430" cy="3137782"/>
          </a:xfrm>
        </p:spPr>
        <p:txBody>
          <a:bodyPr anchor="ctr">
            <a:normAutofit/>
          </a:bodyPr>
          <a:lstStyle>
            <a:lvl1pPr algn="l">
              <a:defRPr sz="4044" b="0" cap="all"/>
            </a:lvl1pPr>
          </a:lstStyle>
          <a:p>
            <a:r>
              <a:rPr lang="en-US" dirty="0"/>
              <a:t>Click to edit Master title style</a:t>
            </a:r>
          </a:p>
        </p:txBody>
      </p:sp>
      <p:sp>
        <p:nvSpPr>
          <p:cNvPr id="3" name="Text Placeholder 2"/>
          <p:cNvSpPr>
            <a:spLocks noGrp="1"/>
          </p:cNvSpPr>
          <p:nvPr>
            <p:ph type="body" idx="1"/>
          </p:nvPr>
        </p:nvSpPr>
        <p:spPr>
          <a:xfrm>
            <a:off x="886543" y="4343400"/>
            <a:ext cx="8137430" cy="1758660"/>
          </a:xfrm>
        </p:spPr>
        <p:txBody>
          <a:bodyPr anchor="ctr">
            <a:normAutofit/>
          </a:bodyPr>
          <a:lstStyle>
            <a:lvl1pPr marL="0" indent="0" algn="l">
              <a:buNone/>
              <a:defRPr sz="2600">
                <a:gradFill flip="none" rotWithShape="1">
                  <a:gsLst>
                    <a:gs pos="0">
                      <a:schemeClr val="tx1"/>
                    </a:gs>
                    <a:gs pos="100000">
                      <a:schemeClr val="tx1">
                        <a:lumMod val="75000"/>
                      </a:schemeClr>
                    </a:gs>
                  </a:gsLst>
                  <a:lin ang="5400000" scaled="0"/>
                  <a:tileRect/>
                </a:gra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0774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32470" y="860276"/>
            <a:ext cx="495429" cy="584776"/>
          </a:xfrm>
          <a:prstGeom prst="rect">
            <a:avLst/>
          </a:prstGeom>
        </p:spPr>
        <p:txBody>
          <a:bodyPr vert="horz" lIns="132080" tIns="66040" rIns="132080" bIns="660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555" dirty="0">
                <a:solidFill>
                  <a:schemeClr val="accent1"/>
                </a:solidFill>
              </a:rPr>
              <a:t>“</a:t>
            </a:r>
          </a:p>
        </p:txBody>
      </p:sp>
      <p:sp>
        <p:nvSpPr>
          <p:cNvPr id="15" name="TextBox 14"/>
          <p:cNvSpPr txBox="1"/>
          <p:nvPr/>
        </p:nvSpPr>
        <p:spPr>
          <a:xfrm>
            <a:off x="8546224" y="2985923"/>
            <a:ext cx="495429" cy="584776"/>
          </a:xfrm>
          <a:prstGeom prst="rect">
            <a:avLst/>
          </a:prstGeom>
        </p:spPr>
        <p:txBody>
          <a:bodyPr vert="horz" lIns="132080" tIns="66040" rIns="132080" bIns="660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555" dirty="0">
                <a:solidFill>
                  <a:schemeClr val="accent1"/>
                </a:solidFill>
              </a:rPr>
              <a:t>”</a:t>
            </a:r>
          </a:p>
        </p:txBody>
      </p:sp>
      <p:sp>
        <p:nvSpPr>
          <p:cNvPr id="2" name="Title 1"/>
          <p:cNvSpPr>
            <a:spLocks noGrp="1"/>
          </p:cNvSpPr>
          <p:nvPr>
            <p:ph type="title"/>
          </p:nvPr>
        </p:nvSpPr>
        <p:spPr>
          <a:xfrm>
            <a:off x="1175355" y="596019"/>
            <a:ext cx="7555291" cy="3044079"/>
          </a:xfrm>
        </p:spPr>
        <p:txBody>
          <a:bodyPr anchor="ctr">
            <a:normAutofit/>
          </a:bodyPr>
          <a:lstStyle>
            <a:lvl1pPr algn="l">
              <a:defRPr sz="4044" b="0" cap="all">
                <a:gradFill flip="none" rotWithShape="1">
                  <a:gsLst>
                    <a:gs pos="0">
                      <a:schemeClr val="tx1"/>
                    </a:gs>
                    <a:gs pos="100000">
                      <a:schemeClr val="tx1">
                        <a:lumMod val="75000"/>
                      </a:schemeClr>
                    </a:gs>
                  </a:gsLst>
                  <a:lin ang="5400000" scaled="0"/>
                  <a:tileRect/>
                </a:gradFill>
              </a:defRPr>
            </a:lvl1pPr>
          </a:lstStyle>
          <a:p>
            <a:r>
              <a:rPr lang="en-US" dirty="0"/>
              <a:t>Click to edit Master title style</a:t>
            </a:r>
          </a:p>
        </p:txBody>
      </p:sp>
      <p:sp>
        <p:nvSpPr>
          <p:cNvPr id="10" name="Text Placeholder 9"/>
          <p:cNvSpPr>
            <a:spLocks noGrp="1"/>
          </p:cNvSpPr>
          <p:nvPr>
            <p:ph type="body" sz="quarter" idx="13"/>
          </p:nvPr>
        </p:nvSpPr>
        <p:spPr>
          <a:xfrm>
            <a:off x="1361139" y="3650606"/>
            <a:ext cx="7183722" cy="381000"/>
          </a:xfrm>
        </p:spPr>
        <p:txBody>
          <a:bodyPr anchor="ctr">
            <a:normAutofit/>
          </a:bodyPr>
          <a:lstStyle>
            <a:lvl1pPr marL="0" indent="0">
              <a:buFontTx/>
              <a:buNone/>
              <a:defRPr sz="2022"/>
            </a:lvl1pPr>
            <a:lvl2pPr marL="660380" indent="0">
              <a:buFontTx/>
              <a:buNone/>
              <a:defRPr/>
            </a:lvl2pPr>
            <a:lvl3pPr marL="1320759" indent="0">
              <a:buFontTx/>
              <a:buNone/>
              <a:defRPr/>
            </a:lvl3pPr>
            <a:lvl4pPr marL="1981139" indent="0">
              <a:buFontTx/>
              <a:buNone/>
              <a:defRPr/>
            </a:lvl4pPr>
            <a:lvl5pPr marL="2641519"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886543" y="4641206"/>
            <a:ext cx="8137429" cy="1447800"/>
          </a:xfrm>
        </p:spPr>
        <p:txBody>
          <a:bodyPr anchor="ctr">
            <a:normAutofit/>
          </a:bodyPr>
          <a:lstStyle>
            <a:lvl1pPr marL="0" indent="0" algn="l">
              <a:buNone/>
              <a:defRPr sz="2600">
                <a:gradFill flip="none" rotWithShape="1">
                  <a:gsLst>
                    <a:gs pos="0">
                      <a:schemeClr val="tx1"/>
                    </a:gs>
                    <a:gs pos="100000">
                      <a:schemeClr val="tx1">
                        <a:lumMod val="75000"/>
                      </a:schemeClr>
                    </a:gs>
                  </a:gsLst>
                  <a:lin ang="0" scaled="1"/>
                  <a:tileRect/>
                </a:gra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911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86543" y="3603566"/>
            <a:ext cx="8138366" cy="1468800"/>
          </a:xfrm>
        </p:spPr>
        <p:txBody>
          <a:bodyPr anchor="b">
            <a:normAutofit/>
          </a:bodyPr>
          <a:lstStyle>
            <a:lvl1pPr algn="l">
              <a:defRPr sz="4044" b="0" cap="all"/>
            </a:lvl1pPr>
          </a:lstStyle>
          <a:p>
            <a:r>
              <a:rPr lang="en-US" dirty="0"/>
              <a:t>Click to edit Master title style</a:t>
            </a:r>
          </a:p>
        </p:txBody>
      </p:sp>
      <p:sp>
        <p:nvSpPr>
          <p:cNvPr id="3" name="Text Placeholder 2"/>
          <p:cNvSpPr>
            <a:spLocks noGrp="1"/>
          </p:cNvSpPr>
          <p:nvPr>
            <p:ph type="body" idx="1"/>
          </p:nvPr>
        </p:nvSpPr>
        <p:spPr>
          <a:xfrm>
            <a:off x="889434" y="5072366"/>
            <a:ext cx="8138367" cy="1029694"/>
          </a:xfrm>
        </p:spPr>
        <p:txBody>
          <a:bodyPr anchor="t">
            <a:normAutofit/>
          </a:bodyPr>
          <a:lstStyle>
            <a:lvl1pPr marL="0" indent="0" algn="l">
              <a:buNone/>
              <a:defRPr sz="2600">
                <a:gradFill flip="none" rotWithShape="1">
                  <a:gsLst>
                    <a:gs pos="0">
                      <a:schemeClr val="tx1"/>
                    </a:gs>
                    <a:gs pos="100000">
                      <a:schemeClr val="tx1">
                        <a:lumMod val="75000"/>
                      </a:schemeClr>
                    </a:gs>
                  </a:gsLst>
                  <a:lin ang="5400000" scaled="0"/>
                  <a:tileRect/>
                </a:gra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801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632470" y="753851"/>
            <a:ext cx="495429" cy="584776"/>
          </a:xfrm>
          <a:prstGeom prst="rect">
            <a:avLst/>
          </a:prstGeom>
        </p:spPr>
        <p:txBody>
          <a:bodyPr vert="horz" lIns="132080" tIns="66040" rIns="132080" bIns="660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555" dirty="0">
                <a:solidFill>
                  <a:schemeClr val="accent1"/>
                </a:solidFill>
              </a:rPr>
              <a:t>“</a:t>
            </a:r>
          </a:p>
        </p:txBody>
      </p:sp>
      <p:sp>
        <p:nvSpPr>
          <p:cNvPr id="16" name="TextBox 15"/>
          <p:cNvSpPr txBox="1"/>
          <p:nvPr/>
        </p:nvSpPr>
        <p:spPr>
          <a:xfrm>
            <a:off x="8544853" y="2879498"/>
            <a:ext cx="495429" cy="584776"/>
          </a:xfrm>
          <a:prstGeom prst="rect">
            <a:avLst/>
          </a:prstGeom>
        </p:spPr>
        <p:txBody>
          <a:bodyPr vert="horz" lIns="132080" tIns="66040" rIns="132080" bIns="660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555" dirty="0">
                <a:solidFill>
                  <a:schemeClr val="accent1"/>
                </a:solidFill>
              </a:rPr>
              <a:t>”</a:t>
            </a:r>
          </a:p>
        </p:txBody>
      </p:sp>
      <p:sp>
        <p:nvSpPr>
          <p:cNvPr id="2" name="Title 1"/>
          <p:cNvSpPr>
            <a:spLocks noGrp="1"/>
          </p:cNvSpPr>
          <p:nvPr>
            <p:ph type="title"/>
          </p:nvPr>
        </p:nvSpPr>
        <p:spPr>
          <a:xfrm>
            <a:off x="1175355" y="596019"/>
            <a:ext cx="7555291" cy="2844369"/>
          </a:xfrm>
        </p:spPr>
        <p:txBody>
          <a:bodyPr anchor="ctr">
            <a:normAutofit/>
          </a:bodyPr>
          <a:lstStyle>
            <a:lvl1pPr algn="l">
              <a:defRPr sz="4044" b="0" cap="all">
                <a:gradFill flip="none" rotWithShape="1">
                  <a:gsLst>
                    <a:gs pos="0">
                      <a:schemeClr val="tx1"/>
                    </a:gs>
                    <a:gs pos="100000">
                      <a:schemeClr val="tx1">
                        <a:lumMod val="75000"/>
                      </a:schemeClr>
                    </a:gs>
                  </a:gsLst>
                  <a:lin ang="5400000" scaled="0"/>
                  <a:tileRect/>
                </a:gradFill>
              </a:defRPr>
            </a:lvl1pPr>
          </a:lstStyle>
          <a:p>
            <a:r>
              <a:rPr lang="en-US" dirty="0"/>
              <a:t>Click to edit Master title style</a:t>
            </a:r>
          </a:p>
        </p:txBody>
      </p:sp>
      <p:sp>
        <p:nvSpPr>
          <p:cNvPr id="10" name="Text Placeholder 9"/>
          <p:cNvSpPr>
            <a:spLocks noGrp="1"/>
          </p:cNvSpPr>
          <p:nvPr>
            <p:ph type="body" sz="quarter" idx="13"/>
          </p:nvPr>
        </p:nvSpPr>
        <p:spPr>
          <a:xfrm>
            <a:off x="886543" y="3886200"/>
            <a:ext cx="8138366" cy="1053662"/>
          </a:xfrm>
        </p:spPr>
        <p:txBody>
          <a:bodyPr vert="horz" lIns="91440" tIns="45720" rIns="91440" bIns="45720" rtlCol="0" anchor="b">
            <a:normAutofit/>
          </a:bodyPr>
          <a:lstStyle>
            <a:lvl1pPr>
              <a:buNone/>
              <a:defRPr lang="en-US" sz="2889"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886543" y="4939862"/>
            <a:ext cx="8138366" cy="1162198"/>
          </a:xfrm>
        </p:spPr>
        <p:txBody>
          <a:bodyPr anchor="t">
            <a:normAutofit/>
          </a:bodyPr>
          <a:lstStyle>
            <a:lvl1pPr marL="0" indent="0" algn="l">
              <a:buNone/>
              <a:defRPr sz="2311">
                <a:gradFill flip="none" rotWithShape="1">
                  <a:gsLst>
                    <a:gs pos="0">
                      <a:schemeClr val="tx1"/>
                    </a:gs>
                    <a:gs pos="100000">
                      <a:schemeClr val="tx1">
                        <a:lumMod val="75000"/>
                      </a:schemeClr>
                    </a:gs>
                  </a:gsLst>
                  <a:lin ang="5400000" scaled="0"/>
                  <a:tileRect/>
                </a:gradFill>
              </a:defRPr>
            </a:lvl1pPr>
            <a:lvl2pPr marL="660380" indent="0">
              <a:buNone/>
              <a:defRPr sz="2311">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1805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86542" y="596018"/>
            <a:ext cx="8137429" cy="2756783"/>
          </a:xfrm>
        </p:spPr>
        <p:txBody>
          <a:bodyPr vert="horz" lIns="91440" tIns="45720" rIns="91440" bIns="45720" rtlCol="0" anchor="ctr">
            <a:normAutofit/>
          </a:bodyPr>
          <a:lstStyle>
            <a:lvl1pPr>
              <a:defRPr lang="en-US" sz="4044" b="0" dirty="0"/>
            </a:lvl1pPr>
          </a:lstStyle>
          <a:p>
            <a:pPr marL="0" lvl="0"/>
            <a:r>
              <a:rPr lang="en-US" dirty="0"/>
              <a:t>Click to edit Master title style</a:t>
            </a:r>
          </a:p>
        </p:txBody>
      </p:sp>
      <p:sp>
        <p:nvSpPr>
          <p:cNvPr id="10" name="Text Placeholder 9"/>
          <p:cNvSpPr>
            <a:spLocks noGrp="1"/>
          </p:cNvSpPr>
          <p:nvPr>
            <p:ph type="body" sz="quarter" idx="13"/>
          </p:nvPr>
        </p:nvSpPr>
        <p:spPr>
          <a:xfrm>
            <a:off x="886542" y="3682942"/>
            <a:ext cx="8137429" cy="1049283"/>
          </a:xfrm>
        </p:spPr>
        <p:txBody>
          <a:bodyPr vert="horz" lIns="91440" tIns="45720" rIns="91440" bIns="45720" rtlCol="0" anchor="b">
            <a:normAutofit/>
          </a:bodyPr>
          <a:lstStyle>
            <a:lvl1pPr>
              <a:buNone/>
              <a:defRPr lang="en-US" sz="3467"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886543" y="4732224"/>
            <a:ext cx="8137428" cy="1369836"/>
          </a:xfrm>
        </p:spPr>
        <p:txBody>
          <a:bodyPr anchor="t">
            <a:normAutofit/>
          </a:bodyPr>
          <a:lstStyle>
            <a:lvl1pPr marL="0" indent="0" algn="l">
              <a:buNone/>
              <a:defRPr sz="2311">
                <a:gradFill flip="none" rotWithShape="1">
                  <a:gsLst>
                    <a:gs pos="0">
                      <a:schemeClr val="tx1"/>
                    </a:gs>
                    <a:gs pos="100000">
                      <a:schemeClr val="tx1">
                        <a:lumMod val="75000"/>
                      </a:schemeClr>
                    </a:gs>
                  </a:gsLst>
                  <a:lin ang="5400000" scaled="0"/>
                  <a:tileRect/>
                </a:gradFill>
              </a:defRPr>
            </a:lvl1pPr>
            <a:lvl2pPr marL="660380" indent="0">
              <a:buNone/>
              <a:defRPr sz="2311">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881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86543" y="596018"/>
            <a:ext cx="8137429" cy="131248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6009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7684" y="596018"/>
            <a:ext cx="1926288" cy="550604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86543" y="596018"/>
            <a:ext cx="6092815" cy="5506042"/>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23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382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590" y="3270699"/>
            <a:ext cx="8136382" cy="1823305"/>
          </a:xfrm>
        </p:spPr>
        <p:txBody>
          <a:bodyPr anchor="b">
            <a:normAutofit/>
          </a:bodyPr>
          <a:lstStyle>
            <a:lvl1pPr algn="r">
              <a:defRPr sz="4044" b="0" cap="all"/>
            </a:lvl1pPr>
          </a:lstStyle>
          <a:p>
            <a:r>
              <a:rPr lang="en-US" dirty="0"/>
              <a:t>Click to edit Master title style</a:t>
            </a:r>
          </a:p>
        </p:txBody>
      </p:sp>
      <p:sp>
        <p:nvSpPr>
          <p:cNvPr id="3" name="Text Placeholder 2"/>
          <p:cNvSpPr>
            <a:spLocks noGrp="1"/>
          </p:cNvSpPr>
          <p:nvPr>
            <p:ph type="body" idx="1"/>
          </p:nvPr>
        </p:nvSpPr>
        <p:spPr>
          <a:xfrm>
            <a:off x="887590" y="5103810"/>
            <a:ext cx="8136382" cy="998250"/>
          </a:xfrm>
        </p:spPr>
        <p:txBody>
          <a:bodyPr anchor="t">
            <a:normAutofit/>
          </a:bodyPr>
          <a:lstStyle>
            <a:lvl1pPr marL="0" indent="0" algn="r">
              <a:buNone/>
              <a:defRPr sz="2600">
                <a:gradFill flip="none" rotWithShape="1">
                  <a:gsLst>
                    <a:gs pos="0">
                      <a:schemeClr val="tx1"/>
                    </a:gs>
                    <a:gs pos="100000">
                      <a:schemeClr val="tx1">
                        <a:lumMod val="75000"/>
                      </a:schemeClr>
                    </a:gs>
                  </a:gsLst>
                  <a:lin ang="5400000" scaled="0"/>
                  <a:tileRect/>
                </a:gra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566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86543" y="2060899"/>
            <a:ext cx="3992162" cy="4031331"/>
          </a:xfrm>
        </p:spPr>
        <p:txBody>
          <a:bodyPr>
            <a:normAutofit/>
          </a:bodyPr>
          <a:lstStyle>
            <a:lvl1pPr>
              <a:defRPr sz="2311"/>
            </a:lvl1pPr>
            <a:lvl2pPr>
              <a:defRPr sz="2022"/>
            </a:lvl2pPr>
            <a:lvl3pPr>
              <a:defRPr sz="1733"/>
            </a:lvl3pPr>
            <a:lvl4pPr>
              <a:defRPr sz="1589"/>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7295" y="2060898"/>
            <a:ext cx="3996676" cy="4031330"/>
          </a:xfrm>
        </p:spPr>
        <p:txBody>
          <a:bodyPr>
            <a:normAutofit/>
          </a:bodyPr>
          <a:lstStyle>
            <a:lvl1pPr>
              <a:defRPr sz="2311"/>
            </a:lvl1pPr>
            <a:lvl2pPr>
              <a:defRPr sz="2022"/>
            </a:lvl2pPr>
            <a:lvl3pPr>
              <a:defRPr sz="1733"/>
            </a:lvl3pPr>
            <a:lvl4pPr>
              <a:defRPr sz="1589"/>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66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98499" y="2060898"/>
            <a:ext cx="3680206" cy="733596"/>
          </a:xfrm>
        </p:spPr>
        <p:txBody>
          <a:bodyPr anchor="b">
            <a:noAutofit/>
          </a:bodyPr>
          <a:lstStyle>
            <a:lvl1pPr marL="0" indent="0">
              <a:buNone/>
              <a:defRPr sz="3178" b="0"/>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4" name="Content Placeholder 3"/>
          <p:cNvSpPr>
            <a:spLocks noGrp="1"/>
          </p:cNvSpPr>
          <p:nvPr>
            <p:ph sz="half" idx="2"/>
          </p:nvPr>
        </p:nvSpPr>
        <p:spPr>
          <a:xfrm>
            <a:off x="886543" y="2786028"/>
            <a:ext cx="3992162" cy="3316033"/>
          </a:xfrm>
        </p:spPr>
        <p:txBody>
          <a:bodyPr anchor="t">
            <a:normAutofit/>
          </a:bodyPr>
          <a:lstStyle>
            <a:lvl1pPr>
              <a:defRPr sz="2311"/>
            </a:lvl1pPr>
            <a:lvl2pPr>
              <a:defRPr sz="2022"/>
            </a:lvl2pPr>
            <a:lvl3pPr>
              <a:defRPr sz="1733"/>
            </a:lvl3pPr>
            <a:lvl4pPr>
              <a:defRPr sz="1589"/>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19329" y="2060899"/>
            <a:ext cx="3704643" cy="725129"/>
          </a:xfrm>
        </p:spPr>
        <p:txBody>
          <a:bodyPr anchor="b">
            <a:noAutofit/>
          </a:bodyPr>
          <a:lstStyle>
            <a:lvl1pPr marL="0" indent="0">
              <a:buNone/>
              <a:defRPr sz="3178" b="0"/>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6" name="Content Placeholder 5"/>
          <p:cNvSpPr>
            <a:spLocks noGrp="1"/>
          </p:cNvSpPr>
          <p:nvPr>
            <p:ph sz="quarter" idx="4"/>
          </p:nvPr>
        </p:nvSpPr>
        <p:spPr>
          <a:xfrm>
            <a:off x="5014929" y="2786028"/>
            <a:ext cx="4009980" cy="3316033"/>
          </a:xfrm>
        </p:spPr>
        <p:txBody>
          <a:bodyPr anchor="t">
            <a:normAutofit/>
          </a:bodyPr>
          <a:lstStyle>
            <a:lvl1pPr>
              <a:defRPr sz="2311"/>
            </a:lvl1pPr>
            <a:lvl2pPr>
              <a:defRPr sz="2022"/>
            </a:lvl2pPr>
            <a:lvl3pPr>
              <a:defRPr sz="1733"/>
            </a:lvl3pPr>
            <a:lvl4pPr>
              <a:defRPr sz="1589"/>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489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5"/>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74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054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543" y="1754928"/>
            <a:ext cx="2956983" cy="1371600"/>
          </a:xfrm>
        </p:spPr>
        <p:txBody>
          <a:bodyPr anchor="b">
            <a:normAutofit/>
          </a:bodyPr>
          <a:lstStyle>
            <a:lvl1pPr algn="l">
              <a:defRPr sz="3178" b="0"/>
            </a:lvl1pPr>
          </a:lstStyle>
          <a:p>
            <a:r>
              <a:rPr lang="en-US" dirty="0"/>
              <a:t>Click to edit Master title style</a:t>
            </a:r>
          </a:p>
        </p:txBody>
      </p:sp>
      <p:sp>
        <p:nvSpPr>
          <p:cNvPr id="3" name="Content Placeholder 2"/>
          <p:cNvSpPr>
            <a:spLocks noGrp="1"/>
          </p:cNvSpPr>
          <p:nvPr>
            <p:ph idx="1"/>
          </p:nvPr>
        </p:nvSpPr>
        <p:spPr>
          <a:xfrm>
            <a:off x="4147928" y="596019"/>
            <a:ext cx="4876044" cy="5506041"/>
          </a:xfrm>
        </p:spPr>
        <p:txBody>
          <a:bodyPr anchor="ctr">
            <a:normAutofit/>
          </a:bodyPr>
          <a:lstStyle>
            <a:lvl1pPr>
              <a:defRPr sz="2600"/>
            </a:lvl1pPr>
            <a:lvl2pPr>
              <a:defRPr sz="2311"/>
            </a:lvl2pPr>
            <a:lvl3pPr>
              <a:defRPr sz="2022"/>
            </a:lvl3pPr>
            <a:lvl4pPr>
              <a:defRPr sz="1733"/>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6543" y="3126528"/>
            <a:ext cx="2956983" cy="1828800"/>
          </a:xfrm>
        </p:spPr>
        <p:txBody>
          <a:bodyPr>
            <a:normAutofit/>
          </a:bodyPr>
          <a:lstStyle>
            <a:lvl1pPr marL="0" indent="0">
              <a:buNone/>
              <a:defRPr sz="2311"/>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040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543" y="1898269"/>
            <a:ext cx="4792453" cy="1371600"/>
          </a:xfrm>
        </p:spPr>
        <p:txBody>
          <a:bodyPr anchor="b">
            <a:normAutofit/>
          </a:bodyPr>
          <a:lstStyle>
            <a:lvl1pPr algn="l">
              <a:defRPr sz="3467" b="0"/>
            </a:lvl1pPr>
          </a:lstStyle>
          <a:p>
            <a:r>
              <a:rPr lang="en-US" dirty="0"/>
              <a:t>Click to edit Master title style</a:t>
            </a:r>
          </a:p>
        </p:txBody>
      </p:sp>
      <p:sp>
        <p:nvSpPr>
          <p:cNvPr id="14" name="Picture Placeholder 2"/>
          <p:cNvSpPr>
            <a:spLocks noGrp="1" noChangeAspect="1"/>
          </p:cNvSpPr>
          <p:nvPr>
            <p:ph type="pic" idx="1"/>
          </p:nvPr>
        </p:nvSpPr>
        <p:spPr>
          <a:xfrm>
            <a:off x="5975062" y="-18288"/>
            <a:ext cx="2708401"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endParaRPr lang="en-US" dirty="0"/>
          </a:p>
        </p:txBody>
      </p:sp>
      <p:sp>
        <p:nvSpPr>
          <p:cNvPr id="4" name="Text Placeholder 3"/>
          <p:cNvSpPr>
            <a:spLocks noGrp="1"/>
          </p:cNvSpPr>
          <p:nvPr>
            <p:ph type="body" sz="half" idx="2"/>
          </p:nvPr>
        </p:nvSpPr>
        <p:spPr>
          <a:xfrm>
            <a:off x="885429" y="3269869"/>
            <a:ext cx="4792453" cy="1828800"/>
          </a:xfrm>
        </p:spPr>
        <p:txBody>
          <a:bodyPr>
            <a:normAutofit/>
          </a:bodyPr>
          <a:lstStyle>
            <a:lvl1pPr marL="0" indent="0">
              <a:buNone/>
              <a:defRPr sz="2311"/>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dirty="0"/>
              <a:t>Click to edit Master text styles</a:t>
            </a:r>
          </a:p>
        </p:txBody>
      </p:sp>
      <p:sp>
        <p:nvSpPr>
          <p:cNvPr id="5" name="Date Placeholder 4"/>
          <p:cNvSpPr>
            <a:spLocks noGrp="1"/>
          </p:cNvSpPr>
          <p:nvPr>
            <p:ph type="dt" sz="half" idx="10"/>
          </p:nvPr>
        </p:nvSpPr>
        <p:spPr>
          <a:xfrm>
            <a:off x="4900620" y="6181345"/>
            <a:ext cx="778377" cy="365125"/>
          </a:xfrm>
        </p:spPr>
        <p:txBody>
          <a:bodyPr/>
          <a:lstStyle/>
          <a:p>
            <a:fld id="{B61BEF0D-F0BB-DE4B-95CE-6DB70DBA9567}" type="datetimeFigureOut">
              <a:rPr lang="en-US" dirty="0"/>
              <a:pPr/>
              <a:t>4/22/2021</a:t>
            </a:fld>
            <a:endParaRPr lang="en-US" dirty="0"/>
          </a:p>
        </p:txBody>
      </p:sp>
      <p:sp>
        <p:nvSpPr>
          <p:cNvPr id="6" name="Footer Placeholder 5"/>
          <p:cNvSpPr>
            <a:spLocks noGrp="1"/>
          </p:cNvSpPr>
          <p:nvPr>
            <p:ph type="ftr" sz="quarter" idx="11"/>
          </p:nvPr>
        </p:nvSpPr>
        <p:spPr>
          <a:xfrm>
            <a:off x="886544" y="6181345"/>
            <a:ext cx="4014075" cy="365125"/>
          </a:xfrm>
        </p:spPr>
        <p:txBody>
          <a:bodyPr/>
          <a:lstStyle/>
          <a:p>
            <a:endParaRPr lang="en-US" dirty="0"/>
          </a:p>
        </p:txBody>
      </p:sp>
      <p:sp>
        <p:nvSpPr>
          <p:cNvPr id="7" name="Slide Number Placeholder 6"/>
          <p:cNvSpPr>
            <a:spLocks noGrp="1"/>
          </p:cNvSpPr>
          <p:nvPr>
            <p:ph type="sldNum" sz="quarter" idx="12"/>
          </p:nvPr>
        </p:nvSpPr>
        <p:spPr>
          <a:xfrm>
            <a:off x="8692951" y="6181344"/>
            <a:ext cx="330618" cy="3292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86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6543" y="596018"/>
            <a:ext cx="8137429" cy="13124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86544" y="2060898"/>
            <a:ext cx="8137428" cy="404116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7097684" y="6178261"/>
            <a:ext cx="1394753" cy="365125"/>
          </a:xfrm>
          <a:prstGeom prst="rect">
            <a:avLst/>
          </a:prstGeom>
        </p:spPr>
        <p:txBody>
          <a:bodyPr vert="horz" lIns="91440" tIns="45720" rIns="91440" bIns="45720" rtlCol="0" anchor="ctr"/>
          <a:lstStyle>
            <a:lvl1pPr algn="r">
              <a:defRPr sz="1156"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4/22/2021</a:t>
            </a:fld>
            <a:endParaRPr lang="en-US" dirty="0"/>
          </a:p>
        </p:txBody>
      </p:sp>
      <p:sp>
        <p:nvSpPr>
          <p:cNvPr id="5" name="Footer Placeholder 4"/>
          <p:cNvSpPr>
            <a:spLocks noGrp="1"/>
          </p:cNvSpPr>
          <p:nvPr>
            <p:ph type="ftr" sz="quarter" idx="3"/>
          </p:nvPr>
        </p:nvSpPr>
        <p:spPr>
          <a:xfrm>
            <a:off x="886543" y="6178261"/>
            <a:ext cx="6092815" cy="365125"/>
          </a:xfrm>
          <a:prstGeom prst="rect">
            <a:avLst/>
          </a:prstGeom>
        </p:spPr>
        <p:txBody>
          <a:bodyPr vert="horz" lIns="91440" tIns="45720" rIns="91440" bIns="45720" rtlCol="0" anchor="ctr"/>
          <a:lstStyle>
            <a:lvl1pPr algn="l">
              <a:defRPr sz="1156"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8576969" y="6178261"/>
            <a:ext cx="447940" cy="365125"/>
          </a:xfrm>
          <a:prstGeom prst="rect">
            <a:avLst/>
          </a:prstGeom>
        </p:spPr>
        <p:txBody>
          <a:bodyPr vert="horz" lIns="91440" tIns="45720" rIns="91440" bIns="45720" rtlCol="0" anchor="ctr"/>
          <a:lstStyle>
            <a:lvl1pPr algn="r">
              <a:defRPr sz="1156"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5740421"/>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ransition spd="med">
    <p:zoom/>
  </p:transition>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0485" name="Picture 20483" descr="White bulbs with a yellow one standing out">
            <a:extLst>
              <a:ext uri="{FF2B5EF4-FFF2-40B4-BE49-F238E27FC236}">
                <a16:creationId xmlns:a16="http://schemas.microsoft.com/office/drawing/2014/main" id="{55049A91-F449-4576-8CA4-8072B720633C}"/>
              </a:ext>
            </a:extLst>
          </p:cNvPr>
          <p:cNvPicPr>
            <a:picLocks noChangeAspect="1"/>
          </p:cNvPicPr>
          <p:nvPr/>
        </p:nvPicPr>
        <p:blipFill rotWithShape="1">
          <a:blip r:embed="rId4">
            <a:duotone>
              <a:prstClr val="black"/>
              <a:schemeClr val="bg1">
                <a:tint val="45000"/>
                <a:satMod val="400000"/>
              </a:schemeClr>
            </a:duotone>
            <a:alphaModFix amt="25000"/>
          </a:blip>
          <a:srcRect l="3583" r="-1" b="-1"/>
          <a:stretch/>
        </p:blipFill>
        <p:spPr>
          <a:xfrm>
            <a:off x="20" y="91618"/>
            <a:ext cx="9905980" cy="6857990"/>
          </a:xfrm>
          <a:prstGeom prst="rect">
            <a:avLst/>
          </a:prstGeom>
        </p:spPr>
      </p:pic>
      <p:sp>
        <p:nvSpPr>
          <p:cNvPr id="20482" name="Rectangle 2">
            <a:extLst>
              <a:ext uri="{FF2B5EF4-FFF2-40B4-BE49-F238E27FC236}">
                <a16:creationId xmlns:a16="http://schemas.microsoft.com/office/drawing/2014/main" id="{23D69656-6255-408C-82F4-44A45EEC7DFD}"/>
              </a:ext>
            </a:extLst>
          </p:cNvPr>
          <p:cNvSpPr>
            <a:spLocks noGrp="1"/>
          </p:cNvSpPr>
          <p:nvPr>
            <p:ph type="ctrTitle"/>
          </p:nvPr>
        </p:nvSpPr>
        <p:spPr>
          <a:xfrm>
            <a:off x="1422697" y="609601"/>
            <a:ext cx="7049430" cy="3200400"/>
          </a:xfrm>
        </p:spPr>
        <p:txBody>
          <a:bodyPr>
            <a:normAutofit/>
          </a:bodyPr>
          <a:lstStyle/>
          <a:p>
            <a:pPr eaLnBrk="1" hangingPunct="1"/>
            <a:r>
              <a:rPr lang="en-US" altLang="en-US" b="1"/>
              <a:t>Behavioral finance</a:t>
            </a:r>
            <a:endParaRPr lang="en-US" altLang="en-US"/>
          </a:p>
        </p:txBody>
      </p:sp>
      <p:sp>
        <p:nvSpPr>
          <p:cNvPr id="3075" name="Rectangle 3">
            <a:extLst>
              <a:ext uri="{FF2B5EF4-FFF2-40B4-BE49-F238E27FC236}">
                <a16:creationId xmlns:a16="http://schemas.microsoft.com/office/drawing/2014/main" id="{3DC528FA-2099-4FB0-9258-5F7CF579855F}"/>
              </a:ext>
            </a:extLst>
          </p:cNvPr>
          <p:cNvSpPr>
            <a:spLocks noGrp="1" noChangeArrowheads="1"/>
          </p:cNvSpPr>
          <p:nvPr>
            <p:ph type="subTitle" idx="1"/>
          </p:nvPr>
        </p:nvSpPr>
        <p:spPr>
          <a:xfrm>
            <a:off x="1422697" y="3886200"/>
            <a:ext cx="7049430" cy="1905000"/>
          </a:xfrm>
        </p:spPr>
        <p:txBody>
          <a:bodyPr rtlCol="0">
            <a:normAutofit/>
          </a:bodyPr>
          <a:lstStyle/>
          <a:p>
            <a:pPr eaLnBrk="1" fontAlgn="auto" hangingPunct="1">
              <a:spcAft>
                <a:spcPts val="0"/>
              </a:spcAft>
              <a:buFont typeface="Wingdings 3" charset="2"/>
              <a:buNone/>
              <a:defRPr/>
            </a:pPr>
            <a:r>
              <a:rPr lang="en-US" altLang="en-US" b="1"/>
              <a:t>Unit Standard: 242557</a:t>
            </a:r>
          </a:p>
        </p:txBody>
      </p:sp>
      <p:pic>
        <p:nvPicPr>
          <p:cNvPr id="2" name="Content Placeholder 4" descr="A picture containing text&#10;&#10;Description automatically generated">
            <a:extLst>
              <a:ext uri="{FF2B5EF4-FFF2-40B4-BE49-F238E27FC236}">
                <a16:creationId xmlns:a16="http://schemas.microsoft.com/office/drawing/2014/main" id="{6D78EDEA-114C-4B4F-915B-E5160411C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836553" y="4667408"/>
            <a:ext cx="2086231" cy="1578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zo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537F-BEE6-4B43-B0C8-59C276054FB2}"/>
              </a:ext>
            </a:extLst>
          </p:cNvPr>
          <p:cNvSpPr>
            <a:spLocks noGrp="1"/>
          </p:cNvSpPr>
          <p:nvPr>
            <p:ph type="title"/>
          </p:nvPr>
        </p:nvSpPr>
        <p:spPr>
          <a:xfrm>
            <a:off x="850184" y="4269375"/>
            <a:ext cx="8288302" cy="1066801"/>
          </a:xfrm>
        </p:spPr>
        <p:txBody>
          <a:bodyPr vert="horz" lIns="91440" tIns="45720" rIns="91440" bIns="45720" rtlCol="0" anchor="b">
            <a:normAutofit/>
          </a:bodyPr>
          <a:lstStyle/>
          <a:p>
            <a:pPr algn="ctr">
              <a:lnSpc>
                <a:spcPct val="90000"/>
              </a:lnSpc>
              <a:defRPr/>
            </a:pPr>
            <a:r>
              <a:rPr lang="en-US" sz="19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Market behavior with reference to volume, volatility and</a:t>
            </a:r>
            <a:br>
              <a:rPr lang="en-US" sz="19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9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predictable influence on asset prices.			</a:t>
            </a:r>
            <a:br>
              <a:rPr lang="en-US" sz="19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9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192" name="Rectangle 191">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E808AA02-80D9-40CE-887F-052930A8C01B}"/>
              </a:ext>
            </a:extLst>
          </p:cNvPr>
          <p:cNvPicPr>
            <a:picLocks noGrp="1" noChangeAspect="1"/>
          </p:cNvPicPr>
          <p:nvPr>
            <p:ph idx="1"/>
          </p:nvPr>
        </p:nvPicPr>
        <p:blipFill>
          <a:blip r:embed="rId3"/>
          <a:stretch>
            <a:fillRect/>
          </a:stretch>
        </p:blipFill>
        <p:spPr>
          <a:xfrm>
            <a:off x="3253339" y="5321267"/>
            <a:ext cx="2862829" cy="1234345"/>
          </a:xfrm>
          <a:prstGeom prst="rect">
            <a:avLst/>
          </a:prstGeom>
        </p:spPr>
      </p:pic>
      <p:pic>
        <p:nvPicPr>
          <p:cNvPr id="30723" name="Content Placeholder 3">
            <a:extLst>
              <a:ext uri="{FF2B5EF4-FFF2-40B4-BE49-F238E27FC236}">
                <a16:creationId xmlns:a16="http://schemas.microsoft.com/office/drawing/2014/main" id="{AC4B9A4A-6892-4403-ACBC-3477C02A2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66" y="884839"/>
            <a:ext cx="8238357" cy="3035968"/>
          </a:xfrm>
          <a:prstGeom prst="rect">
            <a:avLst/>
          </a:prstGeom>
          <a:ln>
            <a:solidFill>
              <a:srgbClr val="4472C4"/>
            </a:solidFill>
          </a:ln>
        </p:spPr>
      </p:pic>
      <p:pic>
        <p:nvPicPr>
          <p:cNvPr id="4" name="Picture 2" descr="Text&#10;&#10;Description automatically generated">
            <a:extLst>
              <a:ext uri="{FF2B5EF4-FFF2-40B4-BE49-F238E27FC236}">
                <a16:creationId xmlns:a16="http://schemas.microsoft.com/office/drawing/2014/main" id="{EFBFE935-31C6-4926-9E3A-1B771F7D3B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4D12953-873B-49F2-ACB4-8CA1689083E3}"/>
              </a:ext>
            </a:extLst>
          </p:cNvPr>
          <p:cNvSpPr>
            <a:spLocks noGrp="1"/>
          </p:cNvSpPr>
          <p:nvPr>
            <p:ph type="title"/>
          </p:nvPr>
        </p:nvSpPr>
        <p:spPr>
          <a:xfrm>
            <a:off x="548885" y="170850"/>
            <a:ext cx="7544496" cy="1281113"/>
          </a:xfrm>
        </p:spPr>
        <p:txBody>
          <a:bodyPr>
            <a:normAutofit/>
          </a:bodyPr>
          <a:lstStyle/>
          <a:p>
            <a:r>
              <a:rPr lang="en-US" altLang="en-US"/>
              <a:t>Learning OUTCOMES </a:t>
            </a:r>
          </a:p>
        </p:txBody>
      </p:sp>
      <p:graphicFrame>
        <p:nvGraphicFramePr>
          <p:cNvPr id="22534" name="Content Placeholder 2">
            <a:extLst>
              <a:ext uri="{FF2B5EF4-FFF2-40B4-BE49-F238E27FC236}">
                <a16:creationId xmlns:a16="http://schemas.microsoft.com/office/drawing/2014/main" id="{0460844C-E224-4730-8DC3-4860491B16A5}"/>
              </a:ext>
            </a:extLst>
          </p:cNvPr>
          <p:cNvGraphicFramePr>
            <a:graphicFrameLocks noGrp="1"/>
          </p:cNvGraphicFramePr>
          <p:nvPr>
            <p:ph idx="1"/>
            <p:extLst>
              <p:ext uri="{D42A27DB-BD31-4B8C-83A1-F6EECF244321}">
                <p14:modId xmlns:p14="http://schemas.microsoft.com/office/powerpoint/2010/main" val="56326434"/>
              </p:ext>
            </p:extLst>
          </p:nvPr>
        </p:nvGraphicFramePr>
        <p:xfrm>
          <a:off x="342400" y="1600158"/>
          <a:ext cx="9125729" cy="3710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Picture 2">
            <a:extLst>
              <a:ext uri="{FF2B5EF4-FFF2-40B4-BE49-F238E27FC236}">
                <a16:creationId xmlns:a16="http://schemas.microsoft.com/office/drawing/2014/main" id="{3A6F6B12-439B-4312-95C3-40E172D93CD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58211C33-C499-4EB9-9CDE-CBAE0C66064F}"/>
              </a:ext>
            </a:extLst>
          </p:cNvPr>
          <p:cNvSpPr>
            <a:spLocks noGrp="1"/>
          </p:cNvSpPr>
          <p:nvPr>
            <p:ph type="title"/>
          </p:nvPr>
        </p:nvSpPr>
        <p:spPr>
          <a:xfrm>
            <a:off x="927398" y="643467"/>
            <a:ext cx="6253161" cy="1079989"/>
          </a:xfrm>
        </p:spPr>
        <p:txBody>
          <a:bodyPr>
            <a:normAutofit/>
          </a:bodyPr>
          <a:lstStyle/>
          <a:p>
            <a:pPr eaLnBrk="1" hangingPunct="1"/>
            <a:r>
              <a:rPr lang="en-US" altLang="en-US" sz="3200"/>
              <a:t>Behavioural Finance Explained</a:t>
            </a:r>
          </a:p>
        </p:txBody>
      </p:sp>
      <p:sp>
        <p:nvSpPr>
          <p:cNvPr id="23555" name="Content Placeholder 2">
            <a:extLst>
              <a:ext uri="{FF2B5EF4-FFF2-40B4-BE49-F238E27FC236}">
                <a16:creationId xmlns:a16="http://schemas.microsoft.com/office/drawing/2014/main" id="{18788420-CF01-4168-9314-F63C84B37348}"/>
              </a:ext>
            </a:extLst>
          </p:cNvPr>
          <p:cNvSpPr>
            <a:spLocks noGrp="1"/>
          </p:cNvSpPr>
          <p:nvPr>
            <p:ph idx="1"/>
          </p:nvPr>
        </p:nvSpPr>
        <p:spPr>
          <a:xfrm>
            <a:off x="927398" y="1987272"/>
            <a:ext cx="7462068" cy="3803929"/>
          </a:xfrm>
        </p:spPr>
        <p:txBody>
          <a:bodyPr>
            <a:normAutofit/>
          </a:bodyPr>
          <a:lstStyle/>
          <a:p>
            <a:pPr eaLnBrk="1" hangingPunct="1"/>
            <a:r>
              <a:rPr lang="en-US" altLang="en-US"/>
              <a:t>Behavioural Finance is the application of individual and collective (group) psychology towards finance and by extension the application to economics. Behavioral finance tries to detect and understand biases/anomalies, and if possible to use them in investment strategies.</a:t>
            </a:r>
          </a:p>
          <a:p>
            <a:pPr eaLnBrk="1" hangingPunct="1"/>
            <a:endParaRPr lang="en-US" altLang="en-US"/>
          </a:p>
        </p:txBody>
      </p:sp>
      <p:pic>
        <p:nvPicPr>
          <p:cNvPr id="2" name="Picture 2" descr="Text&#10;&#10;Description automatically generated">
            <a:extLst>
              <a:ext uri="{FF2B5EF4-FFF2-40B4-BE49-F238E27FC236}">
                <a16:creationId xmlns:a16="http://schemas.microsoft.com/office/drawing/2014/main" id="{E6E2E931-6567-427F-8EE0-655D02A5DC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54A2601-5F93-4E06-9E5C-B303F0E15CA8}"/>
              </a:ext>
            </a:extLst>
          </p:cNvPr>
          <p:cNvSpPr>
            <a:spLocks noGrp="1"/>
          </p:cNvSpPr>
          <p:nvPr>
            <p:ph type="title"/>
          </p:nvPr>
        </p:nvSpPr>
        <p:spPr>
          <a:xfrm>
            <a:off x="1318845" y="620713"/>
            <a:ext cx="7138987" cy="1281112"/>
          </a:xfrm>
        </p:spPr>
        <p:txBody>
          <a:bodyPr/>
          <a:lstStyle/>
          <a:p>
            <a:pPr eaLnBrk="1" hangingPunct="1"/>
            <a:r>
              <a:rPr lang="en-US" altLang="en-US" dirty="0"/>
              <a:t>Seven Principles of </a:t>
            </a:r>
            <a:r>
              <a:rPr lang="en-US" altLang="en-US"/>
              <a:t>Behavioral</a:t>
            </a:r>
            <a:r>
              <a:rPr lang="en-US" altLang="en-US" dirty="0"/>
              <a:t> Economics</a:t>
            </a:r>
          </a:p>
        </p:txBody>
      </p:sp>
      <p:sp>
        <p:nvSpPr>
          <p:cNvPr id="3" name="Content Placeholder 2">
            <a:extLst>
              <a:ext uri="{FF2B5EF4-FFF2-40B4-BE49-F238E27FC236}">
                <a16:creationId xmlns:a16="http://schemas.microsoft.com/office/drawing/2014/main" id="{597C58A8-4B46-4041-A118-B837688D257F}"/>
              </a:ext>
            </a:extLst>
          </p:cNvPr>
          <p:cNvSpPr>
            <a:spLocks noGrp="1"/>
          </p:cNvSpPr>
          <p:nvPr>
            <p:ph idx="1"/>
          </p:nvPr>
        </p:nvSpPr>
        <p:spPr>
          <a:xfrm>
            <a:off x="1208088" y="2133600"/>
            <a:ext cx="7456487" cy="4010025"/>
          </a:xfrm>
        </p:spPr>
        <p:txBody>
          <a:bodyPr>
            <a:normAutofit fontScale="77500" lnSpcReduction="20000"/>
          </a:bodyPr>
          <a:lstStyle/>
          <a:p>
            <a:pPr>
              <a:buFont typeface="Wingdings 3" pitchFamily="2" charset="2"/>
              <a:buChar char=""/>
              <a:defRPr/>
            </a:pPr>
            <a:r>
              <a:rPr lang="en-US" b="1" dirty="0"/>
              <a:t>Other people’s </a:t>
            </a:r>
            <a:r>
              <a:rPr lang="en-US" b="1"/>
              <a:t>behavior</a:t>
            </a:r>
            <a:r>
              <a:rPr lang="en-US" b="1" dirty="0"/>
              <a:t> matters</a:t>
            </a:r>
            <a:r>
              <a:rPr lang="en-US" dirty="0"/>
              <a:t>: People do many things by observing others and copying; people are encouraged to continue to do things when they feel other people approve of their </a:t>
            </a:r>
            <a:r>
              <a:rPr lang="en-US"/>
              <a:t>behavior. </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pPr>
              <a:buFont typeface="Wingdings 3" pitchFamily="2" charset="2"/>
              <a:buChar char=""/>
              <a:defRPr/>
            </a:pPr>
            <a:r>
              <a:rPr lang="en-US" b="1" dirty="0"/>
              <a:t>Habits are important:</a:t>
            </a:r>
            <a:r>
              <a:rPr lang="en-US" dirty="0"/>
              <a:t>  People do many things without consciously thinking about them. These habits are hard to change – even though people might want to change their </a:t>
            </a:r>
            <a:r>
              <a:rPr lang="en-US"/>
              <a:t>behavior, it is not easy for </a:t>
            </a:r>
            <a:r>
              <a:rPr lang="en-US" dirty="0"/>
              <a:t>them. </a:t>
            </a:r>
          </a:p>
          <a:p>
            <a:pPr>
              <a:buFont typeface="Wingdings 3" pitchFamily="2" charset="2"/>
              <a:buChar char=""/>
              <a:defRPr/>
            </a:pPr>
            <a:r>
              <a:rPr lang="en-US" b="1" dirty="0"/>
              <a:t>People are motivated to ‘do the right thing</a:t>
            </a:r>
            <a:r>
              <a:rPr lang="en-US" dirty="0"/>
              <a:t>: There are cases where money is de-motivating as it undermines people’s intrinsic motivation, for example, you would quickly stop inviting friends to dinner if they insisted on paying you. </a:t>
            </a:r>
          </a:p>
          <a:p>
            <a:pPr>
              <a:buFont typeface="Wingdings 3" pitchFamily="2" charset="2"/>
              <a:buChar char=""/>
              <a:defRPr/>
            </a:pPr>
            <a:r>
              <a:rPr lang="en-US" b="1" dirty="0"/>
              <a:t>People’s self-expectations influence how they behave</a:t>
            </a:r>
            <a:r>
              <a:rPr lang="en-US" dirty="0"/>
              <a:t>: They want their actions to be in line with their values and their commitments. </a:t>
            </a:r>
          </a:p>
          <a:p>
            <a:pPr>
              <a:buFont typeface="Wingdings 3" pitchFamily="2" charset="2"/>
              <a:buChar char=""/>
              <a:defRPr/>
            </a:pPr>
            <a:r>
              <a:rPr lang="en-US" b="1" dirty="0"/>
              <a:t>People are loss-averse</a:t>
            </a:r>
            <a:r>
              <a:rPr lang="en-US" dirty="0"/>
              <a:t> and hang on to what they consider ‘theirs’. </a:t>
            </a:r>
          </a:p>
          <a:p>
            <a:pPr>
              <a:buFont typeface="Wingdings 3" pitchFamily="2" charset="2"/>
              <a:buChar char=""/>
              <a:defRPr/>
            </a:pPr>
            <a:r>
              <a:rPr lang="en-US" b="1" dirty="0"/>
              <a:t>People are bad at computation</a:t>
            </a:r>
            <a:r>
              <a:rPr lang="en-US" dirty="0"/>
              <a:t> </a:t>
            </a:r>
            <a:r>
              <a:rPr lang="en-US" b="1" dirty="0"/>
              <a:t>when making decisions</a:t>
            </a:r>
            <a:r>
              <a:rPr lang="en-US" dirty="0"/>
              <a:t>: they put undue weight on recent events and too little on far-off ones; they cannot calculate probabilities well and worry too much about unlikely events; and they are strongly influenced by how the problem/information is presented to them. </a:t>
            </a:r>
          </a:p>
          <a:p>
            <a:pPr eaLnBrk="1" hangingPunct="1">
              <a:buFont typeface="Wingdings 3" pitchFamily="2" charset="2"/>
              <a:buChar char=""/>
              <a:defRPr/>
            </a:pPr>
            <a:r>
              <a:rPr lang="en-US" b="1" dirty="0"/>
              <a:t>People need to feel involved and effective to make a change</a:t>
            </a:r>
            <a:r>
              <a:rPr lang="en-US" dirty="0"/>
              <a:t>: Just giving people the incentives and information is not necessarily enough</a:t>
            </a:r>
          </a:p>
        </p:txBody>
      </p:sp>
      <p:pic>
        <p:nvPicPr>
          <p:cNvPr id="2" name="Picture 2" descr="Text&#10;&#10;Description automatically generated">
            <a:extLst>
              <a:ext uri="{FF2B5EF4-FFF2-40B4-BE49-F238E27FC236}">
                <a16:creationId xmlns:a16="http://schemas.microsoft.com/office/drawing/2014/main" id="{185F187F-A0C7-4057-8908-7FB5F3C82E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6627" name="Content Placeholder 4">
            <a:extLst>
              <a:ext uri="{FF2B5EF4-FFF2-40B4-BE49-F238E27FC236}">
                <a16:creationId xmlns:a16="http://schemas.microsoft.com/office/drawing/2014/main" id="{7210DFD0-7716-46E3-8959-EDB2E9A52733}"/>
              </a:ext>
            </a:extLst>
          </p:cNvPr>
          <p:cNvPicPr>
            <a:picLocks noGrp="1" noChangeAspect="1" noChangeArrowheads="1"/>
          </p:cNvPicPr>
          <p:nvPr>
            <p:ph idx="1"/>
          </p:nvPr>
        </p:nvPicPr>
        <p:blipFill rotWithShape="1">
          <a:blip r:embed="rId3">
            <a:alphaModFix amt="15000"/>
            <a:extLst>
              <a:ext uri="{28A0092B-C50C-407E-A947-70E740481C1C}">
                <a14:useLocalDpi xmlns:a14="http://schemas.microsoft.com/office/drawing/2010/main" val="0"/>
              </a:ext>
            </a:extLst>
          </a:blip>
          <a:srcRect r="9722"/>
          <a:stretch/>
        </p:blipFill>
        <p:spPr>
          <a:xfrm>
            <a:off x="20" y="10"/>
            <a:ext cx="9905980" cy="6857990"/>
          </a:xfrm>
          <a:prstGeom prst="rect">
            <a:avLst/>
          </a:prstGeom>
        </p:spPr>
      </p:pic>
      <p:sp>
        <p:nvSpPr>
          <p:cNvPr id="26626" name="Title 1">
            <a:extLst>
              <a:ext uri="{FF2B5EF4-FFF2-40B4-BE49-F238E27FC236}">
                <a16:creationId xmlns:a16="http://schemas.microsoft.com/office/drawing/2014/main" id="{E7D87DA8-C45C-451B-B15D-4012B98FCBF5}"/>
              </a:ext>
            </a:extLst>
          </p:cNvPr>
          <p:cNvSpPr>
            <a:spLocks noGrp="1"/>
          </p:cNvSpPr>
          <p:nvPr>
            <p:ph type="title"/>
          </p:nvPr>
        </p:nvSpPr>
        <p:spPr>
          <a:xfrm>
            <a:off x="1422697" y="609601"/>
            <a:ext cx="7049430" cy="3200400"/>
          </a:xfrm>
        </p:spPr>
        <p:txBody>
          <a:bodyPr vert="horz" lIns="91440" tIns="45720" rIns="91440" bIns="45720" rtlCol="0" anchor="b">
            <a:normAutofit/>
          </a:bodyPr>
          <a:lstStyle/>
          <a:p>
            <a:pPr algn="ctr"/>
            <a:r>
              <a:rPr lang="en-US" altLang="en-US" sz="48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Behavioral</a:t>
            </a:r>
            <a:r>
              <a:rPr lang="en-US" alt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Finance Biases</a:t>
            </a:r>
          </a:p>
        </p:txBody>
      </p:sp>
      <p:pic>
        <p:nvPicPr>
          <p:cNvPr id="2" name="Picture 2" descr="Text&#10;&#10;Description automatically generated">
            <a:extLst>
              <a:ext uri="{FF2B5EF4-FFF2-40B4-BE49-F238E27FC236}">
                <a16:creationId xmlns:a16="http://schemas.microsoft.com/office/drawing/2014/main" id="{F1DDF664-8061-4AA2-876D-14DDE9680F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662CEB3-9EEF-4449-80F8-9A959B1D7DAA}"/>
              </a:ext>
            </a:extLst>
          </p:cNvPr>
          <p:cNvSpPr>
            <a:spLocks noGrp="1"/>
          </p:cNvSpPr>
          <p:nvPr>
            <p:ph type="title"/>
          </p:nvPr>
        </p:nvSpPr>
        <p:spPr>
          <a:xfrm>
            <a:off x="791520" y="714375"/>
            <a:ext cx="2708026" cy="5076826"/>
          </a:xfrm>
        </p:spPr>
        <p:txBody>
          <a:bodyPr anchor="ctr">
            <a:normAutofit/>
          </a:bodyPr>
          <a:lstStyle/>
          <a:p>
            <a:pPr eaLnBrk="1" hangingPunct="1"/>
            <a:r>
              <a:rPr lang="en-US" altLang="en-US" sz="3100"/>
              <a:t>Behavioral Biases</a:t>
            </a:r>
          </a:p>
        </p:txBody>
      </p:sp>
      <p:sp>
        <p:nvSpPr>
          <p:cNvPr id="71" name="Rectangle 70">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4601" y="0"/>
            <a:ext cx="6141398"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32375" y="3239523"/>
            <a:ext cx="6858000" cy="37895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5" name="Straight Connector 74">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71898"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EAD81706-3292-4098-8D04-1B28A784040D}"/>
              </a:ext>
            </a:extLst>
          </p:cNvPr>
          <p:cNvSpPr>
            <a:spLocks noGrp="1"/>
          </p:cNvSpPr>
          <p:nvPr>
            <p:ph idx="1"/>
          </p:nvPr>
        </p:nvSpPr>
        <p:spPr>
          <a:xfrm>
            <a:off x="4040599" y="714375"/>
            <a:ext cx="5081173" cy="5076825"/>
          </a:xfrm>
        </p:spPr>
        <p:txBody>
          <a:bodyPr>
            <a:normAutofit lnSpcReduction="10000"/>
          </a:bodyPr>
          <a:lstStyle/>
          <a:p>
            <a:pPr>
              <a:lnSpc>
                <a:spcPct val="90000"/>
              </a:lnSpc>
              <a:buFont typeface="Wingdings 3" pitchFamily="2" charset="2"/>
              <a:buChar char=""/>
              <a:defRPr/>
            </a:pPr>
            <a:r>
              <a:rPr lang="en-US" sz="1700" b="1" dirty="0">
                <a:solidFill>
                  <a:schemeClr val="tx1"/>
                </a:solidFill>
              </a:rPr>
              <a:t>A cognitive bias</a:t>
            </a:r>
            <a:r>
              <a:rPr lang="en-US" sz="1700" dirty="0">
                <a:solidFill>
                  <a:schemeClr val="tx1"/>
                </a:solidFill>
              </a:rPr>
              <a:t> - can be technically defined as a basic statistical, information processing, or memory error common to all human beings. They also can be thought of as "blind spots" or distortions in the human mind. </a:t>
            </a:r>
            <a:endParaRPr lang="en-US" sz="1700">
              <a:solidFill>
                <a:schemeClr val="tx1"/>
              </a:solidFill>
            </a:endParaRPr>
          </a:p>
          <a:p>
            <a:pPr marL="324485" lvl="1" indent="0" eaLnBrk="1" hangingPunct="1">
              <a:lnSpc>
                <a:spcPct val="90000"/>
              </a:lnSpc>
              <a:buFont typeface="Wingdings 3" pitchFamily="2" charset="2"/>
              <a:buNone/>
              <a:defRPr/>
            </a:pPr>
            <a:r>
              <a:rPr lang="en-US" sz="1700" dirty="0">
                <a:solidFill>
                  <a:schemeClr val="tx1"/>
                </a:solidFill>
              </a:rPr>
              <a:t>Cognitive biases do not result from emotional or intellectual predisposition toward a certain </a:t>
            </a:r>
            <a:r>
              <a:rPr lang="en-US" sz="1700">
                <a:solidFill>
                  <a:schemeClr val="tx1"/>
                </a:solidFill>
              </a:rPr>
              <a:t>judgment, but rather from subconscious </a:t>
            </a:r>
            <a:r>
              <a:rPr lang="en-US" sz="1700" dirty="0">
                <a:solidFill>
                  <a:schemeClr val="tx1"/>
                </a:solidFill>
              </a:rPr>
              <a:t>mental procedures for processing information</a:t>
            </a:r>
            <a:endParaRPr lang="en-US" sz="17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ndParaRPr>
          </a:p>
          <a:p>
            <a:pPr eaLnBrk="1" hangingPunct="1">
              <a:lnSpc>
                <a:spcPct val="90000"/>
              </a:lnSpc>
              <a:buFont typeface="Wingdings 3" pitchFamily="2" charset="2"/>
              <a:buChar char=""/>
              <a:defRPr/>
            </a:pPr>
            <a:endParaRPr lang="en-US" sz="1700">
              <a:solidFill>
                <a:schemeClr val="tx1"/>
              </a:solidFill>
            </a:endParaRPr>
          </a:p>
          <a:p>
            <a:pPr>
              <a:lnSpc>
                <a:spcPct val="90000"/>
              </a:lnSpc>
              <a:buFont typeface="Wingdings 3" pitchFamily="2" charset="2"/>
              <a:buChar char=""/>
              <a:defRPr/>
            </a:pPr>
            <a:r>
              <a:rPr lang="en-US" sz="1700" dirty="0">
                <a:solidFill>
                  <a:schemeClr val="tx1"/>
                </a:solidFill>
              </a:rPr>
              <a:t>On the opposite side of the spectrum from illogical or distorted reasoning we have </a:t>
            </a:r>
            <a:r>
              <a:rPr lang="en-US" sz="1700" b="1" dirty="0">
                <a:solidFill>
                  <a:schemeClr val="tx1"/>
                </a:solidFill>
              </a:rPr>
              <a:t>emotional biases</a:t>
            </a:r>
            <a:r>
              <a:rPr lang="en-US" sz="1700" dirty="0">
                <a:solidFill>
                  <a:schemeClr val="tx1"/>
                </a:solidFill>
              </a:rPr>
              <a:t>. </a:t>
            </a:r>
            <a:endParaRPr lang="en-US" sz="17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ndParaRPr>
          </a:p>
          <a:p>
            <a:pPr marL="324485" lvl="1" indent="0" eaLnBrk="1" hangingPunct="1">
              <a:lnSpc>
                <a:spcPct val="90000"/>
              </a:lnSpc>
              <a:buFont typeface="Wingdings 3" pitchFamily="2" charset="2"/>
              <a:buNone/>
              <a:defRPr/>
            </a:pPr>
            <a:r>
              <a:rPr lang="en-US" sz="1700" dirty="0">
                <a:solidFill>
                  <a:schemeClr val="tx1"/>
                </a:solidFill>
              </a:rPr>
              <a:t>An emotion is a mental state that arises spontaneously, rather than through conscious effort. Emotions are physical expressions, often involuntary, related to feelings, perceptions or beliefs about elements, objects or relations between them, in reality or in the imagination.</a:t>
            </a:r>
            <a:endParaRPr lang="en-US" sz="1700" dirty="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2" name="Picture 2" descr="Text&#10;&#10;Description automatically generated">
            <a:extLst>
              <a:ext uri="{FF2B5EF4-FFF2-40B4-BE49-F238E27FC236}">
                <a16:creationId xmlns:a16="http://schemas.microsoft.com/office/drawing/2014/main" id="{411750F7-632E-47B9-A497-3ED67F0D21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6EBB18D-166E-44B4-BBB3-55BABE3600B0}"/>
              </a:ext>
            </a:extLst>
          </p:cNvPr>
          <p:cNvSpPr>
            <a:spLocks noGrp="1"/>
          </p:cNvSpPr>
          <p:nvPr>
            <p:ph type="title"/>
          </p:nvPr>
        </p:nvSpPr>
        <p:spPr/>
        <p:txBody>
          <a:bodyPr/>
          <a:lstStyle/>
          <a:p>
            <a:pPr eaLnBrk="1" hangingPunct="1"/>
            <a:r>
              <a:rPr lang="en-US" altLang="en-US"/>
              <a:t>Neo-Classical Economics vs Behavioral Economics</a:t>
            </a:r>
          </a:p>
        </p:txBody>
      </p:sp>
      <p:pic>
        <p:nvPicPr>
          <p:cNvPr id="28675" name="Content Placeholder 4">
            <a:extLst>
              <a:ext uri="{FF2B5EF4-FFF2-40B4-BE49-F238E27FC236}">
                <a16:creationId xmlns:a16="http://schemas.microsoft.com/office/drawing/2014/main" id="{FB503F63-DF9A-46B9-AFC2-932DFF2C9A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013" y="2366963"/>
            <a:ext cx="4140200" cy="3128962"/>
          </a:xfrm>
        </p:spPr>
      </p:pic>
      <p:pic>
        <p:nvPicPr>
          <p:cNvPr id="2" name="Picture 2" descr="Text&#10;&#10;Description automatically generated">
            <a:extLst>
              <a:ext uri="{FF2B5EF4-FFF2-40B4-BE49-F238E27FC236}">
                <a16:creationId xmlns:a16="http://schemas.microsoft.com/office/drawing/2014/main" id="{53857817-49AE-426B-B197-C2A959212C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7E1A-EDDF-4EA0-AED8-76C8FA25199F}"/>
              </a:ext>
            </a:extLst>
          </p:cNvPr>
          <p:cNvSpPr>
            <a:spLocks noGrp="1"/>
          </p:cNvSpPr>
          <p:nvPr>
            <p:ph type="title"/>
          </p:nvPr>
        </p:nvSpPr>
        <p:spPr>
          <a:xfrm>
            <a:off x="1325594" y="620713"/>
            <a:ext cx="7524719" cy="1281112"/>
          </a:xfrm>
        </p:spPr>
        <p:txBody>
          <a:bodyPr>
            <a:normAutofit fontScale="90000"/>
          </a:bodyPr>
          <a:lstStyle/>
          <a:p>
            <a:pPr eaLnBrk="1" hangingPunct="1">
              <a:defRPr/>
            </a:pPr>
            <a:r>
              <a:rPr lang="en-US" dirty="0"/>
              <a:t>Technical Analysis and Fundamental Analysis </a:t>
            </a:r>
            <a:br>
              <a:rPr lang="en-US" dirty="0"/>
            </a:br>
            <a:endParaRPr lang="en-US" dirty="0"/>
          </a:p>
        </p:txBody>
      </p:sp>
      <p:sp>
        <p:nvSpPr>
          <p:cNvPr id="3" name="Content Placeholder 2">
            <a:extLst>
              <a:ext uri="{FF2B5EF4-FFF2-40B4-BE49-F238E27FC236}">
                <a16:creationId xmlns:a16="http://schemas.microsoft.com/office/drawing/2014/main" id="{B1D7F0FA-83B0-4900-AE42-4FCB7357E732}"/>
              </a:ext>
            </a:extLst>
          </p:cNvPr>
          <p:cNvSpPr>
            <a:spLocks noGrp="1"/>
          </p:cNvSpPr>
          <p:nvPr>
            <p:ph idx="1"/>
          </p:nvPr>
        </p:nvSpPr>
        <p:spPr>
          <a:xfrm>
            <a:off x="1459871" y="2060575"/>
            <a:ext cx="7777162" cy="3700463"/>
          </a:xfrm>
        </p:spPr>
        <p:txBody>
          <a:bodyPr>
            <a:normAutofit fontScale="92500" lnSpcReduction="20000"/>
          </a:bodyPr>
          <a:lstStyle/>
          <a:p>
            <a:pPr eaLnBrk="1" hangingPunct="1">
              <a:buFont typeface="Wingdings 3" pitchFamily="2" charset="2"/>
              <a:buChar char=""/>
              <a:defRPr/>
            </a:pPr>
            <a:r>
              <a:rPr lang="en-US" b="1" dirty="0"/>
              <a:t>Technical Analysis</a:t>
            </a:r>
          </a:p>
          <a:p>
            <a:pPr marL="324485" lvl="1" indent="0" eaLnBrk="1" hangingPunct="1">
              <a:buFont typeface="Wingdings 3" pitchFamily="2" charset="2"/>
              <a:buNone/>
              <a:defRPr/>
            </a:pPr>
            <a:r>
              <a:rPr lang="en-US" dirty="0"/>
              <a:t>Is a method of evaluating securities by analyzing statistics generated by 	market activity such as past prices and volume. Technical analysts do not attempt to measure a security's intrinsic value, but instead use charts and other tools to identify </a:t>
            </a:r>
            <a:r>
              <a:rPr lang="en-US"/>
              <a:t>patterns that can suggest future activity</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pPr marL="324485" lvl="1" indent="0" eaLnBrk="1" hangingPunct="1">
              <a:buFont typeface="Wingdings 3" pitchFamily="2" charset="2"/>
              <a:buNone/>
              <a:defRPr/>
            </a:pPr>
            <a:r>
              <a:rPr lang="en-US" dirty="0"/>
              <a:t>Technical analysts believe that the historical performance of stocks and markets are indications of future performance. </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a:buFont typeface="Wingdings 3" pitchFamily="2" charset="2"/>
              <a:buChar char=""/>
              <a:defRPr/>
            </a:pPr>
            <a:r>
              <a:rPr lang="en-US" b="1"/>
              <a:t>Fundamental Analysis</a:t>
            </a:r>
            <a:endParaRPr lang="en-US" dirty="0"/>
          </a:p>
          <a:p>
            <a:pPr marL="457200" lvl="1">
              <a:buClr>
                <a:srgbClr val="FFFFFF"/>
              </a:buClr>
              <a:buNone/>
              <a:defRPr/>
            </a:pPr>
            <a:r>
              <a:rPr lang="en-US"/>
              <a:t>A method of evaluating a security by attempting to measure its intrinsic value by </a:t>
            </a:r>
            <a:r>
              <a:rPr lang="en-US" dirty="0"/>
              <a:t>examining related economic, financial and other qualitative and </a:t>
            </a:r>
            <a:r>
              <a:rPr lang="en-US"/>
              <a:t>quantitative factors. </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457200" lvl="1">
              <a:buNone/>
              <a:defRPr/>
            </a:pPr>
            <a:r>
              <a:rPr lang="en-US"/>
              <a:t>Fundamental analysts attempt to study everything that can affect the security's </a:t>
            </a:r>
            <a:r>
              <a:rPr lang="en-US" dirty="0"/>
              <a:t>value, including macroeconomic factors (like the overall </a:t>
            </a:r>
            <a:r>
              <a:rPr lang="en-US"/>
              <a:t>economy and industry conditions) and individually specific factors (like </a:t>
            </a:r>
            <a:r>
              <a:rPr lang="en-US" dirty="0"/>
              <a:t>the financial condition and management of companies)</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5" name="Picture 2" descr="Text&#10;&#10;Description automatically generated">
            <a:extLst>
              <a:ext uri="{FF2B5EF4-FFF2-40B4-BE49-F238E27FC236}">
                <a16:creationId xmlns:a16="http://schemas.microsoft.com/office/drawing/2014/main" id="{71C9A9BC-F7A0-4B75-B36B-23DCD4DF81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D3E83A4-5366-42B8-9E9E-2378A9446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F06FA664-001A-4DAF-9837-CCBCD5DA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572" y="480060"/>
            <a:ext cx="9130855" cy="5897880"/>
          </a:xfrm>
          <a:prstGeom prst="rect">
            <a:avLst/>
          </a:prstGeom>
          <a:noFill/>
          <a:ln w="22225">
            <a:solidFill>
              <a:srgbClr val="4CD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C94781BE-5D84-40BF-BDE3-9D9B8C69631F}"/>
              </a:ext>
            </a:extLst>
          </p:cNvPr>
          <p:cNvPicPr>
            <a:picLocks noGrp="1" noChangeAspect="1"/>
          </p:cNvPicPr>
          <p:nvPr>
            <p:ph idx="1"/>
          </p:nvPr>
        </p:nvPicPr>
        <p:blipFill rotWithShape="1">
          <a:blip r:embed="rId2"/>
          <a:srcRect t="4267" b="2927"/>
          <a:stretch/>
        </p:blipFill>
        <p:spPr>
          <a:xfrm>
            <a:off x="522816" y="643467"/>
            <a:ext cx="8860367" cy="5571066"/>
          </a:xfrm>
          <a:prstGeom prst="rect">
            <a:avLst/>
          </a:prstGeom>
        </p:spPr>
      </p:pic>
    </p:spTree>
    <p:extLst>
      <p:ext uri="{BB962C8B-B14F-4D97-AF65-F5344CB8AC3E}">
        <p14:creationId xmlns:p14="http://schemas.microsoft.com/office/powerpoint/2010/main" val="124475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1036</Words>
  <Application>Microsoft Office PowerPoint</Application>
  <PresentationFormat>A4 Paper (210x297 mm)</PresentationFormat>
  <Paragraphs>52</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Mesh</vt:lpstr>
      <vt:lpstr>Behavioral finance</vt:lpstr>
      <vt:lpstr>Learning OUTCOMES </vt:lpstr>
      <vt:lpstr>Behavioural Finance Explained</vt:lpstr>
      <vt:lpstr>Seven Principles of Behavioral Economics</vt:lpstr>
      <vt:lpstr>Behavioral Finance Biases</vt:lpstr>
      <vt:lpstr>Behavioral Biases</vt:lpstr>
      <vt:lpstr>Neo-Classical Economics vs Behavioral Economics</vt:lpstr>
      <vt:lpstr>Technical Analysis and Fundamental Analysis  </vt:lpstr>
      <vt:lpstr>PowerPoint Presentation</vt:lpstr>
      <vt:lpstr>Market behavior with reference to volume, volatility and predictable influence on asset prices.    </vt:lpstr>
    </vt:vector>
  </TitlesOfParts>
  <Company>Ray Strodl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Wealth Management Learnership</dc:title>
  <dc:subject/>
  <dc:creator>Ray Strodl</dc:creator>
  <cp:keywords/>
  <cp:lastModifiedBy>cloudconvert_14</cp:lastModifiedBy>
  <cp:revision>183</cp:revision>
  <dcterms:created xsi:type="dcterms:W3CDTF">2004-03-31T09:27:27Z</dcterms:created>
  <dcterms:modified xsi:type="dcterms:W3CDTF">2021-04-22T15:42:18Z</dcterms:modified>
</cp:coreProperties>
</file>